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8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8" r:id="rId11"/>
    <p:sldId id="264" r:id="rId12"/>
    <p:sldId id="265" r:id="rId13"/>
    <p:sldId id="269" r:id="rId14"/>
    <p:sldId id="270" r:id="rId15"/>
  </p:sldIdLst>
  <p:sldSz cx="9144000" cy="6858000" type="screen4x3"/>
  <p:notesSz cx="6865938" cy="95408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etel slo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vetel slog 3 – poudarek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16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E37FB9-425B-4B66-A0E9-AF6581A42D55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CD090AB-649F-4F1F-9DB2-87A207F23780}">
      <dgm:prSet/>
      <dgm:spPr/>
      <dgm:t>
        <a:bodyPr/>
        <a:lstStyle/>
        <a:p>
          <a:r>
            <a:rPr lang="sl-SI" b="1"/>
            <a:t>POSTAVLJANJE MEJ IN OHRANJANJE DOBRIH ODNOSOV</a:t>
          </a:r>
          <a:endParaRPr lang="en-US"/>
        </a:p>
      </dgm:t>
    </dgm:pt>
    <dgm:pt modelId="{22963B82-8600-418B-AA9B-222CA7C9D74E}" type="parTrans" cxnId="{BC0F5B3C-CE8A-4488-BF80-5F3D33F7DD53}">
      <dgm:prSet/>
      <dgm:spPr/>
      <dgm:t>
        <a:bodyPr/>
        <a:lstStyle/>
        <a:p>
          <a:endParaRPr lang="en-US"/>
        </a:p>
      </dgm:t>
    </dgm:pt>
    <dgm:pt modelId="{66809971-C2FE-4483-9891-A20F3E7EE839}" type="sibTrans" cxnId="{BC0F5B3C-CE8A-4488-BF80-5F3D33F7DD53}">
      <dgm:prSet/>
      <dgm:spPr/>
      <dgm:t>
        <a:bodyPr/>
        <a:lstStyle/>
        <a:p>
          <a:endParaRPr lang="en-US"/>
        </a:p>
      </dgm:t>
    </dgm:pt>
    <dgm:pt modelId="{0FE4B09F-7652-44B8-B0F0-AFB5DCFAD153}">
      <dgm:prSet/>
      <dgm:spPr/>
      <dgm:t>
        <a:bodyPr/>
        <a:lstStyle/>
        <a:p>
          <a:r>
            <a:rPr lang="sl-SI" b="1"/>
            <a:t>KAKO SE ODZOVEMO NA ZA NAS NEUSTREZNA VEDENJA OTROK</a:t>
          </a:r>
          <a:endParaRPr lang="en-US"/>
        </a:p>
      </dgm:t>
    </dgm:pt>
    <dgm:pt modelId="{E6987E16-536E-4E6F-AA01-87BC60C7E19E}" type="parTrans" cxnId="{41901E61-1339-43C4-B1E3-3F48EC94CAFC}">
      <dgm:prSet/>
      <dgm:spPr/>
      <dgm:t>
        <a:bodyPr/>
        <a:lstStyle/>
        <a:p>
          <a:endParaRPr lang="en-US"/>
        </a:p>
      </dgm:t>
    </dgm:pt>
    <dgm:pt modelId="{EFD6C7E2-9779-4796-B287-3E9DCFF49CFB}" type="sibTrans" cxnId="{41901E61-1339-43C4-B1E3-3F48EC94CAFC}">
      <dgm:prSet/>
      <dgm:spPr/>
      <dgm:t>
        <a:bodyPr/>
        <a:lstStyle/>
        <a:p>
          <a:endParaRPr lang="en-US"/>
        </a:p>
      </dgm:t>
    </dgm:pt>
    <dgm:pt modelId="{26358575-9AA8-4813-BDAB-E1DF7FC611F0}">
      <dgm:prSet/>
      <dgm:spPr/>
      <dgm:t>
        <a:bodyPr/>
        <a:lstStyle/>
        <a:p>
          <a:r>
            <a:rPr lang="sl-SI" b="1"/>
            <a:t>VZGOJA NENASILNIH ODNOSOV</a:t>
          </a:r>
          <a:endParaRPr lang="en-US"/>
        </a:p>
      </dgm:t>
    </dgm:pt>
    <dgm:pt modelId="{B14D2F35-F33F-41E4-84D5-6D0663D7524B}" type="parTrans" cxnId="{3071A605-343A-4E0E-B3E8-2B1CB794136F}">
      <dgm:prSet/>
      <dgm:spPr/>
      <dgm:t>
        <a:bodyPr/>
        <a:lstStyle/>
        <a:p>
          <a:endParaRPr lang="en-US"/>
        </a:p>
      </dgm:t>
    </dgm:pt>
    <dgm:pt modelId="{5B660ED6-86FD-4E25-8345-10B36EC40305}" type="sibTrans" cxnId="{3071A605-343A-4E0E-B3E8-2B1CB794136F}">
      <dgm:prSet/>
      <dgm:spPr/>
      <dgm:t>
        <a:bodyPr/>
        <a:lstStyle/>
        <a:p>
          <a:endParaRPr lang="en-US"/>
        </a:p>
      </dgm:t>
    </dgm:pt>
    <dgm:pt modelId="{40297D63-AB3A-4734-976B-90ED58508390}">
      <dgm:prSet/>
      <dgm:spPr/>
      <dgm:t>
        <a:bodyPr/>
        <a:lstStyle/>
        <a:p>
          <a:r>
            <a:rPr lang="sl-SI" b="1"/>
            <a:t>USPEŠNI IN SREČNI OTROCI</a:t>
          </a:r>
          <a:endParaRPr lang="en-US"/>
        </a:p>
      </dgm:t>
    </dgm:pt>
    <dgm:pt modelId="{8C6B76D6-8AE2-46B2-B74A-8BF6B8539911}" type="parTrans" cxnId="{E6039251-47F7-4E52-ACB5-687B45BF39B3}">
      <dgm:prSet/>
      <dgm:spPr/>
      <dgm:t>
        <a:bodyPr/>
        <a:lstStyle/>
        <a:p>
          <a:endParaRPr lang="en-US"/>
        </a:p>
      </dgm:t>
    </dgm:pt>
    <dgm:pt modelId="{EBF39AC2-0266-4449-B4AE-DF123E1C4236}" type="sibTrans" cxnId="{E6039251-47F7-4E52-ACB5-687B45BF39B3}">
      <dgm:prSet/>
      <dgm:spPr/>
      <dgm:t>
        <a:bodyPr/>
        <a:lstStyle/>
        <a:p>
          <a:endParaRPr lang="en-US"/>
        </a:p>
      </dgm:t>
    </dgm:pt>
    <dgm:pt modelId="{202E0EB1-8810-4F8F-A0A0-FF0EB2F90DD9}">
      <dgm:prSet/>
      <dgm:spPr/>
      <dgm:t>
        <a:bodyPr/>
        <a:lstStyle/>
        <a:p>
          <a:r>
            <a:rPr lang="sl-SI" b="1"/>
            <a:t>KAKO SKOZI LOČITEV?</a:t>
          </a:r>
          <a:endParaRPr lang="en-US"/>
        </a:p>
      </dgm:t>
    </dgm:pt>
    <dgm:pt modelId="{166CEDB4-D44B-4E41-B02F-7CFE0EFAC847}" type="parTrans" cxnId="{81DA864B-487D-4404-8FC4-30CA6360BED3}">
      <dgm:prSet/>
      <dgm:spPr/>
      <dgm:t>
        <a:bodyPr/>
        <a:lstStyle/>
        <a:p>
          <a:endParaRPr lang="en-US"/>
        </a:p>
      </dgm:t>
    </dgm:pt>
    <dgm:pt modelId="{E98427A6-CAA5-4DE4-945C-E56C5AD3E2E0}" type="sibTrans" cxnId="{81DA864B-487D-4404-8FC4-30CA6360BED3}">
      <dgm:prSet/>
      <dgm:spPr/>
      <dgm:t>
        <a:bodyPr/>
        <a:lstStyle/>
        <a:p>
          <a:endParaRPr lang="en-US"/>
        </a:p>
      </dgm:t>
    </dgm:pt>
    <dgm:pt modelId="{635BE0C0-38DD-4734-8A86-93E0ED7AEF2D}">
      <dgm:prSet/>
      <dgm:spPr/>
      <dgm:t>
        <a:bodyPr/>
        <a:lstStyle/>
        <a:p>
          <a:r>
            <a:rPr lang="sl-SI" b="1"/>
            <a:t>ODGOVORNO STARŠEVSTVO - ZADOVOLJEVANJE POTREB STARŠEV IN OTROK </a:t>
          </a:r>
          <a:endParaRPr lang="en-US"/>
        </a:p>
      </dgm:t>
    </dgm:pt>
    <dgm:pt modelId="{1F05DD15-A6E1-40AA-8977-B1443BE68E79}" type="parTrans" cxnId="{CB7F424D-80F1-46F4-894D-712F1221073E}">
      <dgm:prSet/>
      <dgm:spPr/>
      <dgm:t>
        <a:bodyPr/>
        <a:lstStyle/>
        <a:p>
          <a:endParaRPr lang="en-US"/>
        </a:p>
      </dgm:t>
    </dgm:pt>
    <dgm:pt modelId="{E2EED689-3D51-4457-A498-5F5C4BFD645E}" type="sibTrans" cxnId="{CB7F424D-80F1-46F4-894D-712F1221073E}">
      <dgm:prSet/>
      <dgm:spPr/>
      <dgm:t>
        <a:bodyPr/>
        <a:lstStyle/>
        <a:p>
          <a:endParaRPr lang="en-US"/>
        </a:p>
      </dgm:t>
    </dgm:pt>
    <dgm:pt modelId="{2CAC4794-BCDE-4FA7-8A46-AE7E9DE03110}">
      <dgm:prSet/>
      <dgm:spPr/>
      <dgm:t>
        <a:bodyPr/>
        <a:lstStyle/>
        <a:p>
          <a:r>
            <a:rPr lang="sl-SI" b="1"/>
            <a:t>OPOLNOMOČENJE STARŠEV V NJIHOVI STARŠEVSKI VLOGI IN STARŠI KOT VZORNIKI</a:t>
          </a:r>
          <a:endParaRPr lang="en-US"/>
        </a:p>
      </dgm:t>
    </dgm:pt>
    <dgm:pt modelId="{14ED3545-40DB-4B68-A560-24F41044A338}" type="parTrans" cxnId="{899ED5D2-5503-4EE4-A0D3-7B03EB6A7521}">
      <dgm:prSet/>
      <dgm:spPr/>
      <dgm:t>
        <a:bodyPr/>
        <a:lstStyle/>
        <a:p>
          <a:endParaRPr lang="en-US"/>
        </a:p>
      </dgm:t>
    </dgm:pt>
    <dgm:pt modelId="{4210FF50-B6EC-4859-9FFE-0D67DC3D8B2B}" type="sibTrans" cxnId="{899ED5D2-5503-4EE4-A0D3-7B03EB6A7521}">
      <dgm:prSet/>
      <dgm:spPr/>
      <dgm:t>
        <a:bodyPr/>
        <a:lstStyle/>
        <a:p>
          <a:endParaRPr lang="en-US"/>
        </a:p>
      </dgm:t>
    </dgm:pt>
    <dgm:pt modelId="{6F69EE25-209C-4AD2-9BA2-CBA16F79C277}">
      <dgm:prSet/>
      <dgm:spPr/>
      <dgm:t>
        <a:bodyPr/>
        <a:lstStyle/>
        <a:p>
          <a:r>
            <a:rPr lang="sl-SI" b="1"/>
            <a:t>PREMAGOVANJE STRESA</a:t>
          </a:r>
          <a:endParaRPr lang="en-US"/>
        </a:p>
      </dgm:t>
    </dgm:pt>
    <dgm:pt modelId="{1BA2FA3A-3085-48C8-A795-ADD6A318E6D0}" type="parTrans" cxnId="{B408D7C1-8D6C-49BF-AC35-36300556E240}">
      <dgm:prSet/>
      <dgm:spPr/>
      <dgm:t>
        <a:bodyPr/>
        <a:lstStyle/>
        <a:p>
          <a:endParaRPr lang="en-US"/>
        </a:p>
      </dgm:t>
    </dgm:pt>
    <dgm:pt modelId="{DF37E6E1-0CB1-483E-A510-0CCCD07DEF1D}" type="sibTrans" cxnId="{B408D7C1-8D6C-49BF-AC35-36300556E240}">
      <dgm:prSet/>
      <dgm:spPr/>
      <dgm:t>
        <a:bodyPr/>
        <a:lstStyle/>
        <a:p>
          <a:endParaRPr lang="en-US"/>
        </a:p>
      </dgm:t>
    </dgm:pt>
    <dgm:pt modelId="{B841A03B-79AD-4819-84F3-8F005BBB86AC}">
      <dgm:prSet/>
      <dgm:spPr/>
      <dgm:t>
        <a:bodyPr/>
        <a:lstStyle/>
        <a:p>
          <a:r>
            <a:rPr lang="sl-SI" b="1"/>
            <a:t>ČUJEČNOST IN SPROŠČANJE</a:t>
          </a:r>
          <a:endParaRPr lang="en-US"/>
        </a:p>
      </dgm:t>
    </dgm:pt>
    <dgm:pt modelId="{44F157C9-7EAC-4FFC-B62F-E000011480C4}" type="parTrans" cxnId="{CA7D89F7-1DA0-4A26-AC1A-A60D9131E11D}">
      <dgm:prSet/>
      <dgm:spPr/>
      <dgm:t>
        <a:bodyPr/>
        <a:lstStyle/>
        <a:p>
          <a:endParaRPr lang="en-US"/>
        </a:p>
      </dgm:t>
    </dgm:pt>
    <dgm:pt modelId="{4B3AC0B2-DD84-42C6-8154-8675E8F5A183}" type="sibTrans" cxnId="{CA7D89F7-1DA0-4A26-AC1A-A60D9131E11D}">
      <dgm:prSet/>
      <dgm:spPr/>
      <dgm:t>
        <a:bodyPr/>
        <a:lstStyle/>
        <a:p>
          <a:endParaRPr lang="en-US"/>
        </a:p>
      </dgm:t>
    </dgm:pt>
    <dgm:pt modelId="{5FF21C3A-B7D1-46E7-8DEA-295E818E4605}" type="pres">
      <dgm:prSet presAssocID="{91E37FB9-425B-4B66-A0E9-AF6581A42D55}" presName="diagram" presStyleCnt="0">
        <dgm:presLayoutVars>
          <dgm:dir/>
          <dgm:resizeHandles val="exact"/>
        </dgm:presLayoutVars>
      </dgm:prSet>
      <dgm:spPr/>
    </dgm:pt>
    <dgm:pt modelId="{BE5BFE45-677F-4D01-8690-FEB474422341}" type="pres">
      <dgm:prSet presAssocID="{BCD090AB-649F-4F1F-9DB2-87A207F23780}" presName="node" presStyleLbl="node1" presStyleIdx="0" presStyleCnt="9">
        <dgm:presLayoutVars>
          <dgm:bulletEnabled val="1"/>
        </dgm:presLayoutVars>
      </dgm:prSet>
      <dgm:spPr/>
    </dgm:pt>
    <dgm:pt modelId="{774AEEE5-5C5D-4BC4-932C-A740A1EE343F}" type="pres">
      <dgm:prSet presAssocID="{66809971-C2FE-4483-9891-A20F3E7EE839}" presName="sibTrans" presStyleCnt="0"/>
      <dgm:spPr/>
    </dgm:pt>
    <dgm:pt modelId="{F6EFA8F7-B7A5-485F-8EF2-74BCA7D713DD}" type="pres">
      <dgm:prSet presAssocID="{0FE4B09F-7652-44B8-B0F0-AFB5DCFAD153}" presName="node" presStyleLbl="node1" presStyleIdx="1" presStyleCnt="9">
        <dgm:presLayoutVars>
          <dgm:bulletEnabled val="1"/>
        </dgm:presLayoutVars>
      </dgm:prSet>
      <dgm:spPr/>
    </dgm:pt>
    <dgm:pt modelId="{EA39893F-6528-4D73-8751-A0A14E01A1C4}" type="pres">
      <dgm:prSet presAssocID="{EFD6C7E2-9779-4796-B287-3E9DCFF49CFB}" presName="sibTrans" presStyleCnt="0"/>
      <dgm:spPr/>
    </dgm:pt>
    <dgm:pt modelId="{1446CE98-A6FF-4B1B-9D27-2BC30C2A84BD}" type="pres">
      <dgm:prSet presAssocID="{26358575-9AA8-4813-BDAB-E1DF7FC611F0}" presName="node" presStyleLbl="node1" presStyleIdx="2" presStyleCnt="9">
        <dgm:presLayoutVars>
          <dgm:bulletEnabled val="1"/>
        </dgm:presLayoutVars>
      </dgm:prSet>
      <dgm:spPr/>
    </dgm:pt>
    <dgm:pt modelId="{FF855DCD-2F84-42EB-8353-F93EA8A86E7D}" type="pres">
      <dgm:prSet presAssocID="{5B660ED6-86FD-4E25-8345-10B36EC40305}" presName="sibTrans" presStyleCnt="0"/>
      <dgm:spPr/>
    </dgm:pt>
    <dgm:pt modelId="{73E6D751-6C82-49C4-B452-B0A66D65C115}" type="pres">
      <dgm:prSet presAssocID="{40297D63-AB3A-4734-976B-90ED58508390}" presName="node" presStyleLbl="node1" presStyleIdx="3" presStyleCnt="9">
        <dgm:presLayoutVars>
          <dgm:bulletEnabled val="1"/>
        </dgm:presLayoutVars>
      </dgm:prSet>
      <dgm:spPr/>
    </dgm:pt>
    <dgm:pt modelId="{979BC6FF-6EE3-46FD-AE90-628B90B83AFD}" type="pres">
      <dgm:prSet presAssocID="{EBF39AC2-0266-4449-B4AE-DF123E1C4236}" presName="sibTrans" presStyleCnt="0"/>
      <dgm:spPr/>
    </dgm:pt>
    <dgm:pt modelId="{C34B4AAC-2A30-4356-BAED-9E86AA10F898}" type="pres">
      <dgm:prSet presAssocID="{202E0EB1-8810-4F8F-A0A0-FF0EB2F90DD9}" presName="node" presStyleLbl="node1" presStyleIdx="4" presStyleCnt="9">
        <dgm:presLayoutVars>
          <dgm:bulletEnabled val="1"/>
        </dgm:presLayoutVars>
      </dgm:prSet>
      <dgm:spPr/>
    </dgm:pt>
    <dgm:pt modelId="{5BBD4BF2-4561-4DA8-B956-33B630527B98}" type="pres">
      <dgm:prSet presAssocID="{E98427A6-CAA5-4DE4-945C-E56C5AD3E2E0}" presName="sibTrans" presStyleCnt="0"/>
      <dgm:spPr/>
    </dgm:pt>
    <dgm:pt modelId="{525D760C-4719-4B25-9F44-7E2FBB8C5CEE}" type="pres">
      <dgm:prSet presAssocID="{635BE0C0-38DD-4734-8A86-93E0ED7AEF2D}" presName="node" presStyleLbl="node1" presStyleIdx="5" presStyleCnt="9">
        <dgm:presLayoutVars>
          <dgm:bulletEnabled val="1"/>
        </dgm:presLayoutVars>
      </dgm:prSet>
      <dgm:spPr/>
    </dgm:pt>
    <dgm:pt modelId="{742C6B81-8305-4D68-8568-8E1AEA6CF5A5}" type="pres">
      <dgm:prSet presAssocID="{E2EED689-3D51-4457-A498-5F5C4BFD645E}" presName="sibTrans" presStyleCnt="0"/>
      <dgm:spPr/>
    </dgm:pt>
    <dgm:pt modelId="{EDFFF97E-F48C-4129-8C34-C3C39812CD1C}" type="pres">
      <dgm:prSet presAssocID="{2CAC4794-BCDE-4FA7-8A46-AE7E9DE03110}" presName="node" presStyleLbl="node1" presStyleIdx="6" presStyleCnt="9">
        <dgm:presLayoutVars>
          <dgm:bulletEnabled val="1"/>
        </dgm:presLayoutVars>
      </dgm:prSet>
      <dgm:spPr/>
    </dgm:pt>
    <dgm:pt modelId="{AE42B871-B169-417F-A5A0-CAE4B8F6DC31}" type="pres">
      <dgm:prSet presAssocID="{4210FF50-B6EC-4859-9FFE-0D67DC3D8B2B}" presName="sibTrans" presStyleCnt="0"/>
      <dgm:spPr/>
    </dgm:pt>
    <dgm:pt modelId="{5AFDFFDF-095D-4F5D-A7F7-618B66E099D4}" type="pres">
      <dgm:prSet presAssocID="{6F69EE25-209C-4AD2-9BA2-CBA16F79C277}" presName="node" presStyleLbl="node1" presStyleIdx="7" presStyleCnt="9">
        <dgm:presLayoutVars>
          <dgm:bulletEnabled val="1"/>
        </dgm:presLayoutVars>
      </dgm:prSet>
      <dgm:spPr/>
    </dgm:pt>
    <dgm:pt modelId="{CA74E2BA-CEDA-4AB4-99FE-D2EDB30510E2}" type="pres">
      <dgm:prSet presAssocID="{DF37E6E1-0CB1-483E-A510-0CCCD07DEF1D}" presName="sibTrans" presStyleCnt="0"/>
      <dgm:spPr/>
    </dgm:pt>
    <dgm:pt modelId="{5AD56DF4-E7F5-47C8-ABBF-2A8BDFBF07C2}" type="pres">
      <dgm:prSet presAssocID="{B841A03B-79AD-4819-84F3-8F005BBB86AC}" presName="node" presStyleLbl="node1" presStyleIdx="8" presStyleCnt="9">
        <dgm:presLayoutVars>
          <dgm:bulletEnabled val="1"/>
        </dgm:presLayoutVars>
      </dgm:prSet>
      <dgm:spPr/>
    </dgm:pt>
  </dgm:ptLst>
  <dgm:cxnLst>
    <dgm:cxn modelId="{3071A605-343A-4E0E-B3E8-2B1CB794136F}" srcId="{91E37FB9-425B-4B66-A0E9-AF6581A42D55}" destId="{26358575-9AA8-4813-BDAB-E1DF7FC611F0}" srcOrd="2" destOrd="0" parTransId="{B14D2F35-F33F-41E4-84D5-6D0663D7524B}" sibTransId="{5B660ED6-86FD-4E25-8345-10B36EC40305}"/>
    <dgm:cxn modelId="{92875E08-A434-4F40-8DDB-111404771DFD}" type="presOf" srcId="{635BE0C0-38DD-4734-8A86-93E0ED7AEF2D}" destId="{525D760C-4719-4B25-9F44-7E2FBB8C5CEE}" srcOrd="0" destOrd="0" presId="urn:microsoft.com/office/officeart/2005/8/layout/default"/>
    <dgm:cxn modelId="{42575720-CCCF-495F-9F13-168EF3DED063}" type="presOf" srcId="{B841A03B-79AD-4819-84F3-8F005BBB86AC}" destId="{5AD56DF4-E7F5-47C8-ABBF-2A8BDFBF07C2}" srcOrd="0" destOrd="0" presId="urn:microsoft.com/office/officeart/2005/8/layout/default"/>
    <dgm:cxn modelId="{BC0F5B3C-CE8A-4488-BF80-5F3D33F7DD53}" srcId="{91E37FB9-425B-4B66-A0E9-AF6581A42D55}" destId="{BCD090AB-649F-4F1F-9DB2-87A207F23780}" srcOrd="0" destOrd="0" parTransId="{22963B82-8600-418B-AA9B-222CA7C9D74E}" sibTransId="{66809971-C2FE-4483-9891-A20F3E7EE839}"/>
    <dgm:cxn modelId="{41901E61-1339-43C4-B1E3-3F48EC94CAFC}" srcId="{91E37FB9-425B-4B66-A0E9-AF6581A42D55}" destId="{0FE4B09F-7652-44B8-B0F0-AFB5DCFAD153}" srcOrd="1" destOrd="0" parTransId="{E6987E16-536E-4E6F-AA01-87BC60C7E19E}" sibTransId="{EFD6C7E2-9779-4796-B287-3E9DCFF49CFB}"/>
    <dgm:cxn modelId="{81DA864B-487D-4404-8FC4-30CA6360BED3}" srcId="{91E37FB9-425B-4B66-A0E9-AF6581A42D55}" destId="{202E0EB1-8810-4F8F-A0A0-FF0EB2F90DD9}" srcOrd="4" destOrd="0" parTransId="{166CEDB4-D44B-4E41-B02F-7CFE0EFAC847}" sibTransId="{E98427A6-CAA5-4DE4-945C-E56C5AD3E2E0}"/>
    <dgm:cxn modelId="{CB7F424D-80F1-46F4-894D-712F1221073E}" srcId="{91E37FB9-425B-4B66-A0E9-AF6581A42D55}" destId="{635BE0C0-38DD-4734-8A86-93E0ED7AEF2D}" srcOrd="5" destOrd="0" parTransId="{1F05DD15-A6E1-40AA-8977-B1443BE68E79}" sibTransId="{E2EED689-3D51-4457-A498-5F5C4BFD645E}"/>
    <dgm:cxn modelId="{E6039251-47F7-4E52-ACB5-687B45BF39B3}" srcId="{91E37FB9-425B-4B66-A0E9-AF6581A42D55}" destId="{40297D63-AB3A-4734-976B-90ED58508390}" srcOrd="3" destOrd="0" parTransId="{8C6B76D6-8AE2-46B2-B74A-8BF6B8539911}" sibTransId="{EBF39AC2-0266-4449-B4AE-DF123E1C4236}"/>
    <dgm:cxn modelId="{14E4A056-DEC5-4D7B-AFE5-5A7A912A0F54}" type="presOf" srcId="{BCD090AB-649F-4F1F-9DB2-87A207F23780}" destId="{BE5BFE45-677F-4D01-8690-FEB474422341}" srcOrd="0" destOrd="0" presId="urn:microsoft.com/office/officeart/2005/8/layout/default"/>
    <dgm:cxn modelId="{CA433557-7A5D-49AE-88EC-EB35EC616CD6}" type="presOf" srcId="{202E0EB1-8810-4F8F-A0A0-FF0EB2F90DD9}" destId="{C34B4AAC-2A30-4356-BAED-9E86AA10F898}" srcOrd="0" destOrd="0" presId="urn:microsoft.com/office/officeart/2005/8/layout/default"/>
    <dgm:cxn modelId="{F304B59C-C923-454E-807F-C16FA57D07C1}" type="presOf" srcId="{0FE4B09F-7652-44B8-B0F0-AFB5DCFAD153}" destId="{F6EFA8F7-B7A5-485F-8EF2-74BCA7D713DD}" srcOrd="0" destOrd="0" presId="urn:microsoft.com/office/officeart/2005/8/layout/default"/>
    <dgm:cxn modelId="{A346B8BE-0692-4DA6-8C90-A766226CFD11}" type="presOf" srcId="{26358575-9AA8-4813-BDAB-E1DF7FC611F0}" destId="{1446CE98-A6FF-4B1B-9D27-2BC30C2A84BD}" srcOrd="0" destOrd="0" presId="urn:microsoft.com/office/officeart/2005/8/layout/default"/>
    <dgm:cxn modelId="{B408D7C1-8D6C-49BF-AC35-36300556E240}" srcId="{91E37FB9-425B-4B66-A0E9-AF6581A42D55}" destId="{6F69EE25-209C-4AD2-9BA2-CBA16F79C277}" srcOrd="7" destOrd="0" parTransId="{1BA2FA3A-3085-48C8-A795-ADD6A318E6D0}" sibTransId="{DF37E6E1-0CB1-483E-A510-0CCCD07DEF1D}"/>
    <dgm:cxn modelId="{764147C7-7485-4545-A543-EC14AE34CC10}" type="presOf" srcId="{40297D63-AB3A-4734-976B-90ED58508390}" destId="{73E6D751-6C82-49C4-B452-B0A66D65C115}" srcOrd="0" destOrd="0" presId="urn:microsoft.com/office/officeart/2005/8/layout/default"/>
    <dgm:cxn modelId="{B734CFCC-4302-4508-A8A2-D662D419CC0D}" type="presOf" srcId="{2CAC4794-BCDE-4FA7-8A46-AE7E9DE03110}" destId="{EDFFF97E-F48C-4129-8C34-C3C39812CD1C}" srcOrd="0" destOrd="0" presId="urn:microsoft.com/office/officeart/2005/8/layout/default"/>
    <dgm:cxn modelId="{899ED5D2-5503-4EE4-A0D3-7B03EB6A7521}" srcId="{91E37FB9-425B-4B66-A0E9-AF6581A42D55}" destId="{2CAC4794-BCDE-4FA7-8A46-AE7E9DE03110}" srcOrd="6" destOrd="0" parTransId="{14ED3545-40DB-4B68-A560-24F41044A338}" sibTransId="{4210FF50-B6EC-4859-9FFE-0D67DC3D8B2B}"/>
    <dgm:cxn modelId="{314770DC-720F-4DD2-8278-DBB38BA16E44}" type="presOf" srcId="{91E37FB9-425B-4B66-A0E9-AF6581A42D55}" destId="{5FF21C3A-B7D1-46E7-8DEA-295E818E4605}" srcOrd="0" destOrd="0" presId="urn:microsoft.com/office/officeart/2005/8/layout/default"/>
    <dgm:cxn modelId="{B2160DE9-9A6D-44FA-A417-0D5DF8DFE1E5}" type="presOf" srcId="{6F69EE25-209C-4AD2-9BA2-CBA16F79C277}" destId="{5AFDFFDF-095D-4F5D-A7F7-618B66E099D4}" srcOrd="0" destOrd="0" presId="urn:microsoft.com/office/officeart/2005/8/layout/default"/>
    <dgm:cxn modelId="{CA7D89F7-1DA0-4A26-AC1A-A60D9131E11D}" srcId="{91E37FB9-425B-4B66-A0E9-AF6581A42D55}" destId="{B841A03B-79AD-4819-84F3-8F005BBB86AC}" srcOrd="8" destOrd="0" parTransId="{44F157C9-7EAC-4FFC-B62F-E000011480C4}" sibTransId="{4B3AC0B2-DD84-42C6-8154-8675E8F5A183}"/>
    <dgm:cxn modelId="{0C4AD6C8-0E28-43C2-AB2F-43A8C763B090}" type="presParOf" srcId="{5FF21C3A-B7D1-46E7-8DEA-295E818E4605}" destId="{BE5BFE45-677F-4D01-8690-FEB474422341}" srcOrd="0" destOrd="0" presId="urn:microsoft.com/office/officeart/2005/8/layout/default"/>
    <dgm:cxn modelId="{ED4B9CB0-2A27-4EAB-9992-595179F8EDC7}" type="presParOf" srcId="{5FF21C3A-B7D1-46E7-8DEA-295E818E4605}" destId="{774AEEE5-5C5D-4BC4-932C-A740A1EE343F}" srcOrd="1" destOrd="0" presId="urn:microsoft.com/office/officeart/2005/8/layout/default"/>
    <dgm:cxn modelId="{EC73C6B4-F560-48A9-8B83-CFCFC390C514}" type="presParOf" srcId="{5FF21C3A-B7D1-46E7-8DEA-295E818E4605}" destId="{F6EFA8F7-B7A5-485F-8EF2-74BCA7D713DD}" srcOrd="2" destOrd="0" presId="urn:microsoft.com/office/officeart/2005/8/layout/default"/>
    <dgm:cxn modelId="{4BB033F7-2E8D-41A1-A8D5-E710F545D210}" type="presParOf" srcId="{5FF21C3A-B7D1-46E7-8DEA-295E818E4605}" destId="{EA39893F-6528-4D73-8751-A0A14E01A1C4}" srcOrd="3" destOrd="0" presId="urn:microsoft.com/office/officeart/2005/8/layout/default"/>
    <dgm:cxn modelId="{6E1AF642-43FA-40A7-8030-57E632E849BD}" type="presParOf" srcId="{5FF21C3A-B7D1-46E7-8DEA-295E818E4605}" destId="{1446CE98-A6FF-4B1B-9D27-2BC30C2A84BD}" srcOrd="4" destOrd="0" presId="urn:microsoft.com/office/officeart/2005/8/layout/default"/>
    <dgm:cxn modelId="{E2C1E77C-FE41-4AF5-9D1D-C2BDF9F6332C}" type="presParOf" srcId="{5FF21C3A-B7D1-46E7-8DEA-295E818E4605}" destId="{FF855DCD-2F84-42EB-8353-F93EA8A86E7D}" srcOrd="5" destOrd="0" presId="urn:microsoft.com/office/officeart/2005/8/layout/default"/>
    <dgm:cxn modelId="{2BBD6E45-9A44-490A-95F3-2DD413AAF87C}" type="presParOf" srcId="{5FF21C3A-B7D1-46E7-8DEA-295E818E4605}" destId="{73E6D751-6C82-49C4-B452-B0A66D65C115}" srcOrd="6" destOrd="0" presId="urn:microsoft.com/office/officeart/2005/8/layout/default"/>
    <dgm:cxn modelId="{3828FF74-0B60-493B-A7A5-8689337030E8}" type="presParOf" srcId="{5FF21C3A-B7D1-46E7-8DEA-295E818E4605}" destId="{979BC6FF-6EE3-46FD-AE90-628B90B83AFD}" srcOrd="7" destOrd="0" presId="urn:microsoft.com/office/officeart/2005/8/layout/default"/>
    <dgm:cxn modelId="{0B0B970A-84F5-4DB6-8E2C-6957B6667070}" type="presParOf" srcId="{5FF21C3A-B7D1-46E7-8DEA-295E818E4605}" destId="{C34B4AAC-2A30-4356-BAED-9E86AA10F898}" srcOrd="8" destOrd="0" presId="urn:microsoft.com/office/officeart/2005/8/layout/default"/>
    <dgm:cxn modelId="{7CF08A09-4CC8-4E34-9138-D8A35EFDB350}" type="presParOf" srcId="{5FF21C3A-B7D1-46E7-8DEA-295E818E4605}" destId="{5BBD4BF2-4561-4DA8-B956-33B630527B98}" srcOrd="9" destOrd="0" presId="urn:microsoft.com/office/officeart/2005/8/layout/default"/>
    <dgm:cxn modelId="{5D2507D1-07FC-4EBE-B3AF-656034A02FB5}" type="presParOf" srcId="{5FF21C3A-B7D1-46E7-8DEA-295E818E4605}" destId="{525D760C-4719-4B25-9F44-7E2FBB8C5CEE}" srcOrd="10" destOrd="0" presId="urn:microsoft.com/office/officeart/2005/8/layout/default"/>
    <dgm:cxn modelId="{80481D61-E39D-48E9-B07C-98722B512EDB}" type="presParOf" srcId="{5FF21C3A-B7D1-46E7-8DEA-295E818E4605}" destId="{742C6B81-8305-4D68-8568-8E1AEA6CF5A5}" srcOrd="11" destOrd="0" presId="urn:microsoft.com/office/officeart/2005/8/layout/default"/>
    <dgm:cxn modelId="{561D508D-BC5A-424E-A531-348627C1F076}" type="presParOf" srcId="{5FF21C3A-B7D1-46E7-8DEA-295E818E4605}" destId="{EDFFF97E-F48C-4129-8C34-C3C39812CD1C}" srcOrd="12" destOrd="0" presId="urn:microsoft.com/office/officeart/2005/8/layout/default"/>
    <dgm:cxn modelId="{9ECB5CD7-47C8-4298-A5F2-5C16729DDBDF}" type="presParOf" srcId="{5FF21C3A-B7D1-46E7-8DEA-295E818E4605}" destId="{AE42B871-B169-417F-A5A0-CAE4B8F6DC31}" srcOrd="13" destOrd="0" presId="urn:microsoft.com/office/officeart/2005/8/layout/default"/>
    <dgm:cxn modelId="{FB5BE87C-3EC5-436B-A806-D2C0319E3079}" type="presParOf" srcId="{5FF21C3A-B7D1-46E7-8DEA-295E818E4605}" destId="{5AFDFFDF-095D-4F5D-A7F7-618B66E099D4}" srcOrd="14" destOrd="0" presId="urn:microsoft.com/office/officeart/2005/8/layout/default"/>
    <dgm:cxn modelId="{9CDEC600-99B6-4A05-A0D1-751426890925}" type="presParOf" srcId="{5FF21C3A-B7D1-46E7-8DEA-295E818E4605}" destId="{CA74E2BA-CEDA-4AB4-99FE-D2EDB30510E2}" srcOrd="15" destOrd="0" presId="urn:microsoft.com/office/officeart/2005/8/layout/default"/>
    <dgm:cxn modelId="{4B6C4FC4-B131-4119-AB2B-CB99D350773F}" type="presParOf" srcId="{5FF21C3A-B7D1-46E7-8DEA-295E818E4605}" destId="{5AD56DF4-E7F5-47C8-ABBF-2A8BDFBF07C2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BFE45-677F-4D01-8690-FEB474422341}">
      <dsp:nvSpPr>
        <dsp:cNvPr id="0" name=""/>
        <dsp:cNvSpPr/>
      </dsp:nvSpPr>
      <dsp:spPr>
        <a:xfrm>
          <a:off x="748486" y="3406"/>
          <a:ext cx="1889633" cy="11337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b="1" kern="1200"/>
            <a:t>POSTAVLJANJE MEJ IN OHRANJANJE DOBRIH ODNOSOV</a:t>
          </a:r>
          <a:endParaRPr lang="en-US" sz="1400" kern="1200"/>
        </a:p>
      </dsp:txBody>
      <dsp:txXfrm>
        <a:off x="748486" y="3406"/>
        <a:ext cx="1889633" cy="1133780"/>
      </dsp:txXfrm>
    </dsp:sp>
    <dsp:sp modelId="{F6EFA8F7-B7A5-485F-8EF2-74BCA7D713DD}">
      <dsp:nvSpPr>
        <dsp:cNvPr id="0" name=""/>
        <dsp:cNvSpPr/>
      </dsp:nvSpPr>
      <dsp:spPr>
        <a:xfrm>
          <a:off x="2827083" y="3406"/>
          <a:ext cx="1889633" cy="1133780"/>
        </a:xfrm>
        <a:prstGeom prst="rect">
          <a:avLst/>
        </a:prstGeom>
        <a:solidFill>
          <a:schemeClr val="accent5">
            <a:hueOff val="265890"/>
            <a:satOff val="-2986"/>
            <a:lumOff val="-6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b="1" kern="1200"/>
            <a:t>KAKO SE ODZOVEMO NA ZA NAS NEUSTREZNA VEDENJA OTROK</a:t>
          </a:r>
          <a:endParaRPr lang="en-US" sz="1400" kern="1200"/>
        </a:p>
      </dsp:txBody>
      <dsp:txXfrm>
        <a:off x="2827083" y="3406"/>
        <a:ext cx="1889633" cy="1133780"/>
      </dsp:txXfrm>
    </dsp:sp>
    <dsp:sp modelId="{1446CE98-A6FF-4B1B-9D27-2BC30C2A84BD}">
      <dsp:nvSpPr>
        <dsp:cNvPr id="0" name=""/>
        <dsp:cNvSpPr/>
      </dsp:nvSpPr>
      <dsp:spPr>
        <a:xfrm>
          <a:off x="4905680" y="3406"/>
          <a:ext cx="1889633" cy="1133780"/>
        </a:xfrm>
        <a:prstGeom prst="rect">
          <a:avLst/>
        </a:prstGeom>
        <a:solidFill>
          <a:schemeClr val="accent5">
            <a:hueOff val="531780"/>
            <a:satOff val="-5973"/>
            <a:lumOff val="-12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b="1" kern="1200"/>
            <a:t>VZGOJA NENASILNIH ODNOSOV</a:t>
          </a:r>
          <a:endParaRPr lang="en-US" sz="1400" kern="1200"/>
        </a:p>
      </dsp:txBody>
      <dsp:txXfrm>
        <a:off x="4905680" y="3406"/>
        <a:ext cx="1889633" cy="1133780"/>
      </dsp:txXfrm>
    </dsp:sp>
    <dsp:sp modelId="{73E6D751-6C82-49C4-B452-B0A66D65C115}">
      <dsp:nvSpPr>
        <dsp:cNvPr id="0" name=""/>
        <dsp:cNvSpPr/>
      </dsp:nvSpPr>
      <dsp:spPr>
        <a:xfrm>
          <a:off x="748486" y="1326149"/>
          <a:ext cx="1889633" cy="1133780"/>
        </a:xfrm>
        <a:prstGeom prst="rect">
          <a:avLst/>
        </a:prstGeom>
        <a:solidFill>
          <a:schemeClr val="accent5">
            <a:hueOff val="797670"/>
            <a:satOff val="-8959"/>
            <a:lumOff val="-19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b="1" kern="1200"/>
            <a:t>USPEŠNI IN SREČNI OTROCI</a:t>
          </a:r>
          <a:endParaRPr lang="en-US" sz="1400" kern="1200"/>
        </a:p>
      </dsp:txBody>
      <dsp:txXfrm>
        <a:off x="748486" y="1326149"/>
        <a:ext cx="1889633" cy="1133780"/>
      </dsp:txXfrm>
    </dsp:sp>
    <dsp:sp modelId="{C34B4AAC-2A30-4356-BAED-9E86AA10F898}">
      <dsp:nvSpPr>
        <dsp:cNvPr id="0" name=""/>
        <dsp:cNvSpPr/>
      </dsp:nvSpPr>
      <dsp:spPr>
        <a:xfrm>
          <a:off x="2827083" y="1326149"/>
          <a:ext cx="1889633" cy="1133780"/>
        </a:xfrm>
        <a:prstGeom prst="rect">
          <a:avLst/>
        </a:prstGeom>
        <a:solidFill>
          <a:schemeClr val="accent5">
            <a:hueOff val="1063560"/>
            <a:satOff val="-11946"/>
            <a:lumOff val="-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b="1" kern="1200"/>
            <a:t>KAKO SKOZI LOČITEV?</a:t>
          </a:r>
          <a:endParaRPr lang="en-US" sz="1400" kern="1200"/>
        </a:p>
      </dsp:txBody>
      <dsp:txXfrm>
        <a:off x="2827083" y="1326149"/>
        <a:ext cx="1889633" cy="1133780"/>
      </dsp:txXfrm>
    </dsp:sp>
    <dsp:sp modelId="{525D760C-4719-4B25-9F44-7E2FBB8C5CEE}">
      <dsp:nvSpPr>
        <dsp:cNvPr id="0" name=""/>
        <dsp:cNvSpPr/>
      </dsp:nvSpPr>
      <dsp:spPr>
        <a:xfrm>
          <a:off x="4905680" y="1326149"/>
          <a:ext cx="1889633" cy="1133780"/>
        </a:xfrm>
        <a:prstGeom prst="rect">
          <a:avLst/>
        </a:prstGeom>
        <a:solidFill>
          <a:schemeClr val="accent5">
            <a:hueOff val="1329450"/>
            <a:satOff val="-14932"/>
            <a:lumOff val="-31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b="1" kern="1200"/>
            <a:t>ODGOVORNO STARŠEVSTVO - ZADOVOLJEVANJE POTREB STARŠEV IN OTROK </a:t>
          </a:r>
          <a:endParaRPr lang="en-US" sz="1400" kern="1200"/>
        </a:p>
      </dsp:txBody>
      <dsp:txXfrm>
        <a:off x="4905680" y="1326149"/>
        <a:ext cx="1889633" cy="1133780"/>
      </dsp:txXfrm>
    </dsp:sp>
    <dsp:sp modelId="{EDFFF97E-F48C-4129-8C34-C3C39812CD1C}">
      <dsp:nvSpPr>
        <dsp:cNvPr id="0" name=""/>
        <dsp:cNvSpPr/>
      </dsp:nvSpPr>
      <dsp:spPr>
        <a:xfrm>
          <a:off x="748486" y="2648893"/>
          <a:ext cx="1889633" cy="1133780"/>
        </a:xfrm>
        <a:prstGeom prst="rect">
          <a:avLst/>
        </a:prstGeom>
        <a:solidFill>
          <a:schemeClr val="accent5">
            <a:hueOff val="1595340"/>
            <a:satOff val="-17918"/>
            <a:lumOff val="-38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b="1" kern="1200"/>
            <a:t>OPOLNOMOČENJE STARŠEV V NJIHOVI STARŠEVSKI VLOGI IN STARŠI KOT VZORNIKI</a:t>
          </a:r>
          <a:endParaRPr lang="en-US" sz="1400" kern="1200"/>
        </a:p>
      </dsp:txBody>
      <dsp:txXfrm>
        <a:off x="748486" y="2648893"/>
        <a:ext cx="1889633" cy="1133780"/>
      </dsp:txXfrm>
    </dsp:sp>
    <dsp:sp modelId="{5AFDFFDF-095D-4F5D-A7F7-618B66E099D4}">
      <dsp:nvSpPr>
        <dsp:cNvPr id="0" name=""/>
        <dsp:cNvSpPr/>
      </dsp:nvSpPr>
      <dsp:spPr>
        <a:xfrm>
          <a:off x="2827083" y="2648893"/>
          <a:ext cx="1889633" cy="1133780"/>
        </a:xfrm>
        <a:prstGeom prst="rect">
          <a:avLst/>
        </a:prstGeom>
        <a:solidFill>
          <a:schemeClr val="accent5">
            <a:hueOff val="1861230"/>
            <a:satOff val="-20905"/>
            <a:lumOff val="-44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b="1" kern="1200"/>
            <a:t>PREMAGOVANJE STRESA</a:t>
          </a:r>
          <a:endParaRPr lang="en-US" sz="1400" kern="1200"/>
        </a:p>
      </dsp:txBody>
      <dsp:txXfrm>
        <a:off x="2827083" y="2648893"/>
        <a:ext cx="1889633" cy="1133780"/>
      </dsp:txXfrm>
    </dsp:sp>
    <dsp:sp modelId="{5AD56DF4-E7F5-47C8-ABBF-2A8BDFBF07C2}">
      <dsp:nvSpPr>
        <dsp:cNvPr id="0" name=""/>
        <dsp:cNvSpPr/>
      </dsp:nvSpPr>
      <dsp:spPr>
        <a:xfrm>
          <a:off x="4905680" y="2648893"/>
          <a:ext cx="1889633" cy="1133780"/>
        </a:xfrm>
        <a:prstGeom prst="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b="1" kern="1200"/>
            <a:t>ČUJEČNOST IN SPROŠČANJE</a:t>
          </a:r>
          <a:endParaRPr lang="en-US" sz="1400" kern="1200"/>
        </a:p>
      </dsp:txBody>
      <dsp:txXfrm>
        <a:off x="4905680" y="2648893"/>
        <a:ext cx="1889633" cy="1133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AA1E5503-8B73-465D-B91A-6BEEE195B7FF}" type="datetimeFigureOut">
              <a:rPr lang="sl-SI" smtClean="0"/>
              <a:t>16. 09. 2019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9109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80ADAED6-2425-4A40-ABC8-D75ABD9034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455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2E58-6063-4813-AE19-292D916BFA58}" type="datetimeFigureOut">
              <a:rPr lang="sl-SI" smtClean="0"/>
              <a:t>16. 09. 2019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F1F1-F670-4C45-B113-55B82E4DFA62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95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2E58-6063-4813-AE19-292D916BFA58}" type="datetimeFigureOut">
              <a:rPr lang="sl-SI" smtClean="0"/>
              <a:t>16. 09. 2019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F1F1-F670-4C45-B113-55B82E4DFA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1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2E58-6063-4813-AE19-292D916BFA58}" type="datetimeFigureOut">
              <a:rPr lang="sl-SI" smtClean="0"/>
              <a:t>16. 09. 2019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F1F1-F670-4C45-B113-55B82E4DFA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18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2E58-6063-4813-AE19-292D916BFA58}" type="datetimeFigureOut">
              <a:rPr lang="sl-SI" smtClean="0"/>
              <a:t>16. 09. 2019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F1F1-F670-4C45-B113-55B82E4DFA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687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2E58-6063-4813-AE19-292D916BFA58}" type="datetimeFigureOut">
              <a:rPr lang="sl-SI" smtClean="0"/>
              <a:t>16. 09. 2019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F1F1-F670-4C45-B113-55B82E4DFA62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961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2E58-6063-4813-AE19-292D916BFA58}" type="datetimeFigureOut">
              <a:rPr lang="sl-SI" smtClean="0"/>
              <a:t>16. 09. 2019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F1F1-F670-4C45-B113-55B82E4DFA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485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2E58-6063-4813-AE19-292D916BFA58}" type="datetimeFigureOut">
              <a:rPr lang="sl-SI" smtClean="0"/>
              <a:t>16. 09. 2019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F1F1-F670-4C45-B113-55B82E4DFA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4993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2E58-6063-4813-AE19-292D916BFA58}" type="datetimeFigureOut">
              <a:rPr lang="sl-SI" smtClean="0"/>
              <a:t>16. 09. 2019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F1F1-F670-4C45-B113-55B82E4DFA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115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2E58-6063-4813-AE19-292D916BFA58}" type="datetimeFigureOut">
              <a:rPr lang="sl-SI" smtClean="0"/>
              <a:t>16. 09. 2019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F1F1-F670-4C45-B113-55B82E4DFA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481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8C02E58-6063-4813-AE19-292D916BFA58}" type="datetimeFigureOut">
              <a:rPr lang="sl-SI" smtClean="0"/>
              <a:t>16. 09. 2019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41F1F1-F670-4C45-B113-55B82E4DFA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2643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2E58-6063-4813-AE19-292D916BFA58}" type="datetimeFigureOut">
              <a:rPr lang="sl-SI" smtClean="0"/>
              <a:t>16. 09. 2019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F1F1-F670-4C45-B113-55B82E4DFA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238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8C02E58-6063-4813-AE19-292D916BFA58}" type="datetimeFigureOut">
              <a:rPr lang="sl-SI" smtClean="0"/>
              <a:t>16. 09. 2019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741F1F1-F670-4C45-B113-55B82E4DFA62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55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-ptuj.si/spajzamodrosti" TargetMode="External"/><Relationship Id="rId2" Type="http://schemas.openxmlformats.org/officeDocument/2006/relationships/hyperlink" Target="mailto:luptuj@siol.ne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luptuj@siol.ne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282" y="5226632"/>
            <a:ext cx="2393233" cy="104186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22959" y="764455"/>
            <a:ext cx="7543800" cy="3566160"/>
          </a:xfrm>
        </p:spPr>
        <p:txBody>
          <a:bodyPr>
            <a:normAutofit fontScale="90000"/>
          </a:bodyPr>
          <a:lstStyle/>
          <a:p>
            <a:pPr algn="ctr"/>
            <a:br>
              <a:rPr lang="sl-SI" sz="7200" b="1" dirty="0"/>
            </a:br>
            <a:br>
              <a:rPr lang="sl-SI" sz="7200" b="1" dirty="0"/>
            </a:br>
            <a:r>
              <a:rPr lang="sl-SI" b="1" dirty="0"/>
              <a:t>Center za družine</a:t>
            </a:r>
            <a:br>
              <a:rPr lang="sl-SI" b="1" dirty="0"/>
            </a:br>
            <a:r>
              <a:rPr lang="sl-SI" b="1" dirty="0"/>
              <a:t> ŠPAJZA MODROSTI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1" y="5585615"/>
            <a:ext cx="1393740" cy="42905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54" y="5506742"/>
            <a:ext cx="1124409" cy="50996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11" y="5506742"/>
            <a:ext cx="1650931" cy="58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50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sl-SI" sz="2800" b="1" dirty="0">
                <a:solidFill>
                  <a:schemeClr val="accent1"/>
                </a:solidFill>
              </a:rPr>
              <a:t>3. POČITNIŠKE AKTIVNOSTI ZA OTROKE, ORGANIZIRANO OBČASNO VARSTVO OTROK.</a:t>
            </a:r>
            <a:br>
              <a:rPr lang="sl-SI" sz="2800" b="1" dirty="0">
                <a:solidFill>
                  <a:schemeClr val="accent1"/>
                </a:solidFill>
              </a:rPr>
            </a:br>
            <a:endParaRPr lang="sl-SI" sz="2800" b="1" dirty="0">
              <a:solidFill>
                <a:schemeClr val="accent1"/>
              </a:solidFill>
            </a:endParaRPr>
          </a:p>
        </p:txBody>
      </p:sp>
      <p:pic>
        <p:nvPicPr>
          <p:cNvPr id="7" name="Slika 6" descr="Slika, ki vsebuje besede tla, stena, notranji, oseba&#10;&#10;Opis je samodejno ustvarjen">
            <a:extLst>
              <a:ext uri="{FF2B5EF4-FFF2-40B4-BE49-F238E27FC236}">
                <a16:creationId xmlns:a16="http://schemas.microsoft.com/office/drawing/2014/main" id="{BD3A39BF-0BC7-4609-AD1B-14F3B9FA80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3" r="6155" b="2"/>
          <a:stretch/>
        </p:blipFill>
        <p:spPr>
          <a:xfrm>
            <a:off x="887262" y="1916318"/>
            <a:ext cx="1782044" cy="1655073"/>
          </a:xfrm>
          <a:prstGeom prst="rect">
            <a:avLst/>
          </a:prstGeom>
        </p:spPr>
      </p:pic>
      <p:pic>
        <p:nvPicPr>
          <p:cNvPr id="9" name="Slika 8" descr="Slika, ki vsebuje besede oseba, notranji, tla, miza&#10;&#10;Opis je samodejno ustvarjen">
            <a:extLst>
              <a:ext uri="{FF2B5EF4-FFF2-40B4-BE49-F238E27FC236}">
                <a16:creationId xmlns:a16="http://schemas.microsoft.com/office/drawing/2014/main" id="{7C655627-52E1-4574-BEFF-ECD2ECE6AB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6" r="2" b="2"/>
          <a:stretch/>
        </p:blipFill>
        <p:spPr>
          <a:xfrm flipH="1">
            <a:off x="2789956" y="1916318"/>
            <a:ext cx="1782043" cy="1655073"/>
          </a:xfrm>
          <a:prstGeom prst="rect">
            <a:avLst/>
          </a:prstGeom>
        </p:spPr>
      </p:pic>
      <p:pic>
        <p:nvPicPr>
          <p:cNvPr id="5" name="Slika 4" descr="Slika, ki vsebuje besede oseba, notranji, tla, držanje&#10;&#10;Opis je samodejno ustvarjen">
            <a:extLst>
              <a:ext uri="{FF2B5EF4-FFF2-40B4-BE49-F238E27FC236}">
                <a16:creationId xmlns:a16="http://schemas.microsoft.com/office/drawing/2014/main" id="{8A6A8412-022D-4C5E-9712-2A900FC08D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" r="16003" b="2"/>
          <a:stretch/>
        </p:blipFill>
        <p:spPr>
          <a:xfrm>
            <a:off x="887262" y="3750349"/>
            <a:ext cx="1782044" cy="1655073"/>
          </a:xfrm>
          <a:prstGeom prst="rect">
            <a:avLst/>
          </a:prstGeom>
        </p:spPr>
      </p:pic>
      <p:pic>
        <p:nvPicPr>
          <p:cNvPr id="11" name="Slika 10" descr="Slika, ki vsebuje besede notranji, stena, miza, oseba&#10;&#10;Opis je samodejno ustvarjen">
            <a:extLst>
              <a:ext uri="{FF2B5EF4-FFF2-40B4-BE49-F238E27FC236}">
                <a16:creationId xmlns:a16="http://schemas.microsoft.com/office/drawing/2014/main" id="{B8649B3C-75B1-48BF-997B-F7AFC7E071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2" r="8926" b="2"/>
          <a:stretch/>
        </p:blipFill>
        <p:spPr>
          <a:xfrm>
            <a:off x="2789956" y="3732259"/>
            <a:ext cx="1782043" cy="1655072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763729" y="1845734"/>
            <a:ext cx="3603031" cy="4023360"/>
          </a:xfrm>
        </p:spPr>
        <p:txBody>
          <a:bodyPr>
            <a:normAutofit/>
          </a:bodyPr>
          <a:lstStyle/>
          <a:p>
            <a:r>
              <a:rPr lang="sl-SI" dirty="0"/>
              <a:t>- POČITNIŠKE DELAVNICE RAZLIČNIH TEMATIK. </a:t>
            </a:r>
          </a:p>
          <a:p>
            <a:endParaRPr lang="sl-SI" dirty="0"/>
          </a:p>
          <a:p>
            <a:pPr marL="201168" lvl="1" indent="0">
              <a:buNone/>
            </a:pPr>
            <a:endParaRPr lang="sl-SI" dirty="0"/>
          </a:p>
          <a:p>
            <a:pPr marL="201168" lvl="1" indent="0">
              <a:buNone/>
            </a:pPr>
            <a:endParaRPr lang="sl-SI" dirty="0"/>
          </a:p>
          <a:p>
            <a:pPr lvl="1"/>
            <a:endParaRPr lang="sl-SI" dirty="0"/>
          </a:p>
        </p:txBody>
      </p:sp>
      <p:pic>
        <p:nvPicPr>
          <p:cNvPr id="13" name="Slika 12" descr="Slika, ki vsebuje besede notranji, stena, miza, oseba&#10;&#10;Opis je samodejno ustvarjen">
            <a:extLst>
              <a:ext uri="{FF2B5EF4-FFF2-40B4-BE49-F238E27FC236}">
                <a16:creationId xmlns:a16="http://schemas.microsoft.com/office/drawing/2014/main" id="{C10923B8-16F1-48DC-A011-9D1C1D5508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826" y="2657447"/>
            <a:ext cx="2048138" cy="272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41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2959" y="780380"/>
            <a:ext cx="7543800" cy="1450757"/>
          </a:xfrm>
        </p:spPr>
        <p:txBody>
          <a:bodyPr>
            <a:normAutofit fontScale="90000"/>
          </a:bodyPr>
          <a:lstStyle/>
          <a:p>
            <a:r>
              <a:rPr lang="sl-SI" sz="3100" b="1" dirty="0">
                <a:solidFill>
                  <a:schemeClr val="accent1"/>
                </a:solidFill>
              </a:rPr>
              <a:t>4. OPOLNOMOČENJE DRUŽIN OTROK, KI IMAJO POSEBNE POTREBE. 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sz="2400" dirty="0"/>
          </a:p>
          <a:p>
            <a:r>
              <a:rPr lang="sl-SI" sz="2400" dirty="0"/>
              <a:t>- IZVAJANJE VSEBINE POTEKA V SODELOVANJU Z OSNOVNO ŠOLO LJUDEVITA PIVKA, VDC SOŽITJE IN SONČEK PTUJ. </a:t>
            </a:r>
          </a:p>
        </p:txBody>
      </p:sp>
    </p:spTree>
    <p:extLst>
      <p:ext uri="{BB962C8B-B14F-4D97-AF65-F5344CB8AC3E}">
        <p14:creationId xmlns:p14="http://schemas.microsoft.com/office/powerpoint/2010/main" val="712185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b="1" dirty="0">
                <a:solidFill>
                  <a:schemeClr val="accent1"/>
                </a:solidFill>
              </a:rPr>
              <a:t>KONTAKT IN INFORMACIJE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sl-SI" sz="6000" b="1" dirty="0">
              <a:solidFill>
                <a:schemeClr val="accent1"/>
              </a:solidFill>
            </a:endParaRPr>
          </a:p>
          <a:p>
            <a:endParaRPr lang="sl-SI" sz="6000" b="1" dirty="0">
              <a:solidFill>
                <a:schemeClr val="accent1"/>
              </a:solidFill>
            </a:endParaRPr>
          </a:p>
          <a:p>
            <a:pPr lvl="0"/>
            <a:r>
              <a:rPr lang="sl-SI" sz="112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luptuj@siol.net</a:t>
            </a:r>
            <a:r>
              <a:rPr lang="sl-SI" sz="11200" dirty="0">
                <a:solidFill>
                  <a:srgbClr val="0070C0"/>
                </a:solidFill>
              </a:rPr>
              <a:t>, </a:t>
            </a:r>
          </a:p>
          <a:p>
            <a:r>
              <a:rPr lang="sl-SI" sz="11200" dirty="0">
                <a:solidFill>
                  <a:srgbClr val="0070C0"/>
                </a:solidFill>
              </a:rPr>
              <a:t>- </a:t>
            </a:r>
            <a:r>
              <a:rPr lang="sl-SI" sz="11200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http://www.lu-ptuj.si/spajzamodrosti</a:t>
            </a:r>
            <a:r>
              <a:rPr lang="sl-SI" sz="11200" u="sng" dirty="0">
                <a:solidFill>
                  <a:srgbClr val="0070C0"/>
                </a:solidFill>
              </a:rPr>
              <a:t>,</a:t>
            </a:r>
            <a:endParaRPr lang="sl-SI" sz="11200" dirty="0">
              <a:solidFill>
                <a:srgbClr val="0070C0"/>
              </a:solidFill>
            </a:endParaRPr>
          </a:p>
          <a:p>
            <a:pPr lvl="0"/>
            <a:r>
              <a:rPr lang="sl-SI" sz="11200" dirty="0"/>
              <a:t>- 027492150, 027492158; 051389660,</a:t>
            </a:r>
          </a:p>
          <a:p>
            <a:pPr lvl="0"/>
            <a:r>
              <a:rPr lang="sl-SI" sz="11200" b="1" dirty="0"/>
              <a:t>- Facebook</a:t>
            </a:r>
            <a:r>
              <a:rPr lang="sl-SI" sz="11200" dirty="0"/>
              <a:t>: </a:t>
            </a:r>
            <a:r>
              <a:rPr lang="sl-SI" sz="11200" dirty="0" err="1"/>
              <a:t>Špajza</a:t>
            </a:r>
            <a:r>
              <a:rPr lang="sl-SI" sz="11200" dirty="0"/>
              <a:t> modrosti, </a:t>
            </a:r>
          </a:p>
          <a:p>
            <a:pPr lvl="0"/>
            <a:r>
              <a:rPr lang="sl-SI" sz="11200" b="1" dirty="0"/>
              <a:t>- </a:t>
            </a:r>
            <a:r>
              <a:rPr lang="sl-SI" sz="11200" b="1" dirty="0" err="1"/>
              <a:t>Instagram</a:t>
            </a:r>
            <a:r>
              <a:rPr lang="sl-SI" sz="11200" b="1" dirty="0"/>
              <a:t>:</a:t>
            </a:r>
            <a:r>
              <a:rPr lang="sl-SI" sz="11200" dirty="0"/>
              <a:t> </a:t>
            </a:r>
            <a:r>
              <a:rPr lang="sl-SI" sz="11200" dirty="0" err="1"/>
              <a:t>spajza.modrosti</a:t>
            </a:r>
            <a:r>
              <a:rPr lang="sl-SI" sz="11200" dirty="0"/>
              <a:t>,</a:t>
            </a:r>
          </a:p>
          <a:p>
            <a:pPr lvl="0"/>
            <a:r>
              <a:rPr lang="sl-SI" sz="11200" b="1" dirty="0"/>
              <a:t>- </a:t>
            </a:r>
            <a:r>
              <a:rPr lang="sl-SI" sz="11200" b="1" dirty="0" err="1"/>
              <a:t>Twitter</a:t>
            </a:r>
            <a:r>
              <a:rPr lang="sl-SI" sz="11200" dirty="0"/>
              <a:t>: </a:t>
            </a:r>
            <a:r>
              <a:rPr lang="sl-SI" sz="11200" dirty="0" err="1"/>
              <a:t>SpajzaM</a:t>
            </a:r>
            <a:r>
              <a:rPr lang="sl-SI" sz="11200" dirty="0"/>
              <a:t>,</a:t>
            </a:r>
          </a:p>
          <a:p>
            <a:endParaRPr lang="sl-SI" sz="6000" b="1" dirty="0">
              <a:solidFill>
                <a:schemeClr val="accent1"/>
              </a:solidFill>
            </a:endParaRPr>
          </a:p>
          <a:p>
            <a:r>
              <a:rPr lang="it-IT" b="1" dirty="0"/>
              <a:t> </a:t>
            </a:r>
            <a:endParaRPr lang="it-IT" sz="1400" dirty="0"/>
          </a:p>
          <a:p>
            <a:pPr lvl="1"/>
            <a:endParaRPr lang="sl-SI" sz="6000" dirty="0">
              <a:solidFill>
                <a:schemeClr val="accent1"/>
              </a:solidFill>
            </a:endParaRPr>
          </a:p>
          <a:p>
            <a:pPr marL="201168" lvl="1" indent="0">
              <a:buNone/>
            </a:pPr>
            <a:r>
              <a:rPr lang="sl-SI" sz="7200" b="1" dirty="0"/>
              <a:t>	</a:t>
            </a:r>
          </a:p>
          <a:p>
            <a:r>
              <a:rPr lang="sl-SI" sz="4500" b="1" dirty="0"/>
              <a:t> </a:t>
            </a:r>
            <a:endParaRPr lang="sl-SI" sz="4500" dirty="0"/>
          </a:p>
          <a:p>
            <a:r>
              <a:rPr lang="sl-SI" sz="4500" b="1" dirty="0"/>
              <a:t> </a:t>
            </a:r>
            <a:endParaRPr lang="sl-SI" sz="4500" dirty="0"/>
          </a:p>
          <a:p>
            <a:endParaRPr lang="sl-SI" dirty="0"/>
          </a:p>
          <a:p>
            <a:r>
              <a:rPr lang="sl-SI" b="1" dirty="0"/>
              <a:t> </a:t>
            </a:r>
            <a:endParaRPr lang="sl-SI" dirty="0"/>
          </a:p>
          <a:p>
            <a:r>
              <a:rPr lang="sl-SI" dirty="0"/>
              <a:t> 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90137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1BBC0F-141D-4760-A257-E6D738B74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sl-SI" sz="3600" b="1" dirty="0"/>
              <a:t>SEPTEMBER 2019</a:t>
            </a:r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6D535D74-EA2D-454B-B9DB-67CA378D70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600371"/>
              </p:ext>
            </p:extLst>
          </p:nvPr>
        </p:nvGraphicFramePr>
        <p:xfrm>
          <a:off x="901082" y="2077375"/>
          <a:ext cx="7465678" cy="3286951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156732">
                  <a:extLst>
                    <a:ext uri="{9D8B030D-6E8A-4147-A177-3AD203B41FA5}">
                      <a16:colId xmlns:a16="http://schemas.microsoft.com/office/drawing/2014/main" val="2931111993"/>
                    </a:ext>
                  </a:extLst>
                </a:gridCol>
                <a:gridCol w="927147">
                  <a:extLst>
                    <a:ext uri="{9D8B030D-6E8A-4147-A177-3AD203B41FA5}">
                      <a16:colId xmlns:a16="http://schemas.microsoft.com/office/drawing/2014/main" val="1005590945"/>
                    </a:ext>
                  </a:extLst>
                </a:gridCol>
                <a:gridCol w="4381799">
                  <a:extLst>
                    <a:ext uri="{9D8B030D-6E8A-4147-A177-3AD203B41FA5}">
                      <a16:colId xmlns:a16="http://schemas.microsoft.com/office/drawing/2014/main" val="1784235807"/>
                    </a:ext>
                  </a:extLst>
                </a:gridCol>
              </a:tblGrid>
              <a:tr h="13068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900" dirty="0">
                          <a:solidFill>
                            <a:schemeClr val="accent1"/>
                          </a:solidFill>
                          <a:effectLst/>
                        </a:rPr>
                        <a:t>torek, 17. 9. 2019</a:t>
                      </a:r>
                      <a:endParaRPr lang="sl-SI" sz="15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65" marR="920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900" b="1" dirty="0">
                          <a:effectLst/>
                        </a:rPr>
                        <a:t>17.00</a:t>
                      </a:r>
                      <a:endParaRPr lang="sl-SI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65" marR="920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900" b="1" dirty="0">
                          <a:solidFill>
                            <a:schemeClr val="tx1"/>
                          </a:solidFill>
                          <a:effectLst/>
                        </a:rPr>
                        <a:t>DAN ZA STARŠE: </a:t>
                      </a:r>
                      <a:r>
                        <a:rPr lang="sl-SI" sz="1900" b="1" dirty="0">
                          <a:solidFill>
                            <a:schemeClr val="accent1"/>
                          </a:solidFill>
                          <a:effectLst/>
                        </a:rPr>
                        <a:t>NEVIDNE ZAKONITOSTI DRUŽINE.</a:t>
                      </a:r>
                      <a:endParaRPr lang="sl-SI" sz="1500" b="1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900" b="1" dirty="0">
                          <a:solidFill>
                            <a:schemeClr val="tx1"/>
                          </a:solidFill>
                          <a:effectLst/>
                        </a:rPr>
                        <a:t>NINA KOŠTOMAJ, psihoterapevtka zakonske in družinske terapije.</a:t>
                      </a:r>
                      <a:endParaRPr lang="sl-SI" sz="15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chemeClr val="tx1"/>
                          </a:solidFill>
                          <a:effectLst/>
                        </a:rPr>
                        <a:t>V času predavanja brezplačno varstvo otrok.*</a:t>
                      </a:r>
                      <a:endParaRPr lang="sl-SI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65" marR="92065" marT="0" marB="0" anchor="ctr"/>
                </a:tc>
                <a:extLst>
                  <a:ext uri="{0D108BD9-81ED-4DB2-BD59-A6C34878D82A}">
                    <a16:rowId xmlns:a16="http://schemas.microsoft.com/office/drawing/2014/main" val="766269644"/>
                  </a:ext>
                </a:extLst>
              </a:tr>
              <a:tr h="15695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900" dirty="0">
                          <a:solidFill>
                            <a:schemeClr val="accent1"/>
                          </a:solidFill>
                          <a:effectLst/>
                        </a:rPr>
                        <a:t>torek, 24. 9. 2019</a:t>
                      </a:r>
                      <a:endParaRPr lang="sl-SI" sz="15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65" marR="920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900" b="1" dirty="0">
                          <a:effectLst/>
                        </a:rPr>
                        <a:t> </a:t>
                      </a:r>
                      <a:endParaRPr lang="sl-SI" sz="15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900" b="1" dirty="0">
                          <a:effectLst/>
                        </a:rPr>
                        <a:t>17.00</a:t>
                      </a:r>
                      <a:endParaRPr lang="sl-SI" sz="15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900" b="1" dirty="0">
                          <a:effectLst/>
                        </a:rPr>
                        <a:t> </a:t>
                      </a:r>
                      <a:endParaRPr lang="sl-SI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65" marR="920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900" b="1" dirty="0">
                          <a:solidFill>
                            <a:schemeClr val="tx1"/>
                          </a:solidFill>
                          <a:effectLst/>
                        </a:rPr>
                        <a:t>DAN ZA STARŠE: </a:t>
                      </a:r>
                      <a:r>
                        <a:rPr lang="sl-SI" sz="1900" b="1" dirty="0">
                          <a:solidFill>
                            <a:schemeClr val="accent1"/>
                          </a:solidFill>
                          <a:effectLst/>
                        </a:rPr>
                        <a:t>ČUSTVENA VARNOST OMOGOČA RAZVOJ POTENCIALOV MOJEGA OTROKA.</a:t>
                      </a:r>
                      <a:endParaRPr lang="sl-SI" sz="1500" b="1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900" b="1" dirty="0">
                          <a:solidFill>
                            <a:schemeClr val="tx1"/>
                          </a:solidFill>
                          <a:effectLst/>
                        </a:rPr>
                        <a:t>NINA KOŠTOMAJ, psihoterapevtka zakonske in družinske terapije.</a:t>
                      </a:r>
                      <a:endParaRPr lang="sl-SI" sz="15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chemeClr val="tx1"/>
                          </a:solidFill>
                          <a:effectLst/>
                        </a:rPr>
                        <a:t>V času predavanja brezplačno varstvo otrok.*</a:t>
                      </a:r>
                      <a:endParaRPr lang="sl-SI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65" marR="92065" marT="0" marB="0" anchor="ctr"/>
                </a:tc>
                <a:extLst>
                  <a:ext uri="{0D108BD9-81ED-4DB2-BD59-A6C34878D82A}">
                    <a16:rowId xmlns:a16="http://schemas.microsoft.com/office/drawing/2014/main" val="123739925"/>
                  </a:ext>
                </a:extLst>
              </a:tr>
            </a:tbl>
          </a:graphicData>
        </a:graphic>
      </p:graphicFrame>
      <p:sp>
        <p:nvSpPr>
          <p:cNvPr id="5" name="Pravokotnik 4">
            <a:extLst>
              <a:ext uri="{FF2B5EF4-FFF2-40B4-BE49-F238E27FC236}">
                <a16:creationId xmlns:a16="http://schemas.microsoft.com/office/drawing/2014/main" id="{EF0F6CB2-0D48-490B-86D6-BEF2DC45DD64}"/>
              </a:ext>
            </a:extLst>
          </p:cNvPr>
          <p:cNvSpPr/>
          <p:nvPr/>
        </p:nvSpPr>
        <p:spPr>
          <a:xfrm>
            <a:off x="901083" y="5482799"/>
            <a:ext cx="74656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l-SI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*V ČASU PREDAVANJA ZA STARŠE JE ORGANIZIRANO BREZPLAČNO VARSTVO OTROK (STAROST OD 5 DO 10  LET). PRIJAVE NA 027492150, 027492158, 051389660 ali na </a:t>
            </a:r>
            <a:r>
              <a:rPr lang="sl-SI" sz="1600" b="1" u="sng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luptuj@siol.net</a:t>
            </a:r>
            <a:r>
              <a:rPr lang="sl-SI" sz="1600" b="1" u="sng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sl-SI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34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0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6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043" y="457200"/>
            <a:ext cx="8455914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049" y="521208"/>
            <a:ext cx="8359902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značba mesta vsebine 4" descr="Slika, ki vsebuje besede posnetek zaslona&#10;&#10;Opis je samodejno ustvarjen">
            <a:extLst>
              <a:ext uri="{FF2B5EF4-FFF2-40B4-BE49-F238E27FC236}">
                <a16:creationId xmlns:a16="http://schemas.microsoft.com/office/drawing/2014/main" id="{013A532E-F75F-4B9B-95F9-492C544DA7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708" y="559760"/>
            <a:ext cx="4058223" cy="573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000" b="1" dirty="0"/>
              <a:t>LOKACIJA: Ulica heroja Lacka 3, Ptuj </a:t>
            </a:r>
          </a:p>
        </p:txBody>
      </p:sp>
      <p:pic>
        <p:nvPicPr>
          <p:cNvPr id="7" name="Označba mesta vsebine 6" descr="Slika, ki vsebuje besede stavba, zunanje, cesta, ulica&#10;&#10;Opis je samodejno ustvarjen">
            <a:extLst>
              <a:ext uri="{FF2B5EF4-FFF2-40B4-BE49-F238E27FC236}">
                <a16:creationId xmlns:a16="http://schemas.microsoft.com/office/drawing/2014/main" id="{0E11789F-0758-48B4-853B-D3F632F25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146" y="1828508"/>
            <a:ext cx="5974513" cy="4223715"/>
          </a:xfrm>
        </p:spPr>
      </p:pic>
    </p:spTree>
    <p:extLst>
      <p:ext uri="{BB962C8B-B14F-4D97-AF65-F5344CB8AC3E}">
        <p14:creationId xmlns:p14="http://schemas.microsoft.com/office/powerpoint/2010/main" val="271677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1"/>
                </a:solidFill>
              </a:rPr>
              <a:t>VSEBINE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/>
              <a:t>1. NEFORMALNO DRUŽENJE.</a:t>
            </a:r>
          </a:p>
          <a:p>
            <a:r>
              <a:rPr lang="sl-SI" sz="2800" dirty="0"/>
              <a:t>2. IZOBRAŽEVALNE IN PRAKTIČNE DELAVNICE NA TEMO RAZVIJANJA ODZIVNEGA IN SENZIBILNEGA STARŠEVSTVA.</a:t>
            </a:r>
          </a:p>
          <a:p>
            <a:r>
              <a:rPr lang="sl-SI" sz="2800" dirty="0"/>
              <a:t>3. POČITNIŠKE AKTIVNOSTI ZA OTROKE, ORGANIZIRANO OBČASNO VARSTVO OTROK.</a:t>
            </a:r>
          </a:p>
          <a:p>
            <a:r>
              <a:rPr lang="sl-SI" sz="2800" dirty="0"/>
              <a:t>4. OPOLNOMOČENJE DRUŽIN OTROK, KI IMAJO POSEBNE POTREBE. </a:t>
            </a:r>
          </a:p>
        </p:txBody>
      </p:sp>
    </p:spTree>
    <p:extLst>
      <p:ext uri="{BB962C8B-B14F-4D97-AF65-F5344CB8AC3E}">
        <p14:creationId xmlns:p14="http://schemas.microsoft.com/office/powerpoint/2010/main" val="1721297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 fontScale="90000"/>
          </a:bodyPr>
          <a:lstStyle/>
          <a:p>
            <a:br>
              <a:rPr lang="sl-SI" sz="1900" b="1" dirty="0"/>
            </a:br>
            <a:br>
              <a:rPr lang="sl-SI" sz="1900" b="1" dirty="0"/>
            </a:br>
            <a:br>
              <a:rPr lang="sl-SI" sz="1900" b="1" dirty="0">
                <a:solidFill>
                  <a:schemeClr val="accent1"/>
                </a:solidFill>
              </a:rPr>
            </a:br>
            <a:r>
              <a:rPr lang="sl-SI" sz="3600" b="1" dirty="0">
                <a:solidFill>
                  <a:schemeClr val="accent1"/>
                </a:solidFill>
              </a:rPr>
              <a:t>1. NEFORMALNO DRUŽENJE</a:t>
            </a:r>
            <a:br>
              <a:rPr lang="sl-SI" sz="1900" b="1" dirty="0"/>
            </a:br>
            <a:endParaRPr lang="sl-SI" sz="19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22960" y="1845733"/>
            <a:ext cx="2537015" cy="4088341"/>
          </a:xfrm>
        </p:spPr>
        <p:txBody>
          <a:bodyPr>
            <a:normAutofit/>
          </a:bodyPr>
          <a:lstStyle/>
          <a:p>
            <a:r>
              <a:rPr lang="sl-SI" sz="1600" dirty="0"/>
              <a:t>- PROSTOR NEFORMALNEGA DRUŽENJA, ODPRT VSAKODNEVNO. </a:t>
            </a:r>
          </a:p>
          <a:p>
            <a:r>
              <a:rPr lang="sl-SI" sz="1600" dirty="0"/>
              <a:t>- NA VOLJO SO VAM:</a:t>
            </a:r>
          </a:p>
          <a:p>
            <a:pPr lvl="1"/>
            <a:r>
              <a:rPr lang="sl-SI" sz="1600" dirty="0"/>
              <a:t>RAZNE DRUŽABNE, MISELNE IN KREATIVNE IGRE.</a:t>
            </a:r>
          </a:p>
          <a:p>
            <a:pPr lvl="1"/>
            <a:r>
              <a:rPr lang="sl-SI" sz="1600" dirty="0"/>
              <a:t>RAČUNALNIKI, KNJIGE, ČASOPISI. </a:t>
            </a:r>
          </a:p>
          <a:p>
            <a:pPr lvl="1"/>
            <a:r>
              <a:rPr lang="sl-SI" sz="1600" dirty="0"/>
              <a:t>PROSTOR ZA DRUŽENJE, PREŽIVLJANJE PROSTEGA ČASA PO POUKU, PROSTOR ZA DELANJE DOMAČIH NALOG.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8" r="35613" b="-2"/>
          <a:stretch/>
        </p:blipFill>
        <p:spPr>
          <a:xfrm>
            <a:off x="3723449" y="1924163"/>
            <a:ext cx="1796902" cy="386617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" r="4861" b="-1"/>
          <a:stretch/>
        </p:blipFill>
        <p:spPr>
          <a:xfrm>
            <a:off x="5646279" y="1921934"/>
            <a:ext cx="2790489" cy="222092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4" r="23680" b="-6"/>
          <a:stretch/>
        </p:blipFill>
        <p:spPr>
          <a:xfrm>
            <a:off x="5644719" y="4309467"/>
            <a:ext cx="937052" cy="147698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0" r="1364" b="9"/>
          <a:stretch/>
        </p:blipFill>
        <p:spPr>
          <a:xfrm>
            <a:off x="6706138" y="4309989"/>
            <a:ext cx="1724787" cy="14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39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 fontScale="90000"/>
          </a:bodyPr>
          <a:lstStyle/>
          <a:p>
            <a:br>
              <a:rPr lang="sl-SI" sz="1900" b="1" dirty="0"/>
            </a:br>
            <a:br>
              <a:rPr lang="sl-SI" sz="1900" b="1" dirty="0"/>
            </a:br>
            <a:br>
              <a:rPr lang="sl-SI" sz="1900" b="1" dirty="0">
                <a:solidFill>
                  <a:schemeClr val="accent1"/>
                </a:solidFill>
              </a:rPr>
            </a:br>
            <a:r>
              <a:rPr lang="sl-SI" sz="3600" b="1" dirty="0">
                <a:solidFill>
                  <a:schemeClr val="accent1"/>
                </a:solidFill>
              </a:rPr>
              <a:t>1. NEFORMALNO DRUŽENJE</a:t>
            </a:r>
            <a:br>
              <a:rPr lang="sl-SI" sz="1900" b="1" dirty="0"/>
            </a:br>
            <a:endParaRPr lang="sl-SI" sz="1900" b="1" dirty="0"/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9A20D32C-7EC8-4A42-9963-EED2324C280F}"/>
              </a:ext>
            </a:extLst>
          </p:cNvPr>
          <p:cNvGraphicFramePr>
            <a:graphicFrameLocks noGrp="1"/>
          </p:cNvGraphicFramePr>
          <p:nvPr/>
        </p:nvGraphicFramePr>
        <p:xfrm>
          <a:off x="822325" y="3017328"/>
          <a:ext cx="7543800" cy="16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3652">
                  <a:extLst>
                    <a:ext uri="{9D8B030D-6E8A-4147-A177-3AD203B41FA5}">
                      <a16:colId xmlns:a16="http://schemas.microsoft.com/office/drawing/2014/main" val="1803808974"/>
                    </a:ext>
                  </a:extLst>
                </a:gridCol>
                <a:gridCol w="3470148">
                  <a:extLst>
                    <a:ext uri="{9D8B030D-6E8A-4147-A177-3AD203B41FA5}">
                      <a16:colId xmlns:a16="http://schemas.microsoft.com/office/drawing/2014/main" val="1608896726"/>
                    </a:ext>
                  </a:extLst>
                </a:gridCol>
              </a:tblGrid>
              <a:tr h="148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DAN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URA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6919364"/>
                  </a:ext>
                </a:extLst>
              </a:tr>
              <a:tr h="139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PONEDELJEK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10 – 16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976670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TOREK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11 – 19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0889623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SREDA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9 – 16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4107003"/>
                  </a:ext>
                </a:extLst>
              </a:tr>
              <a:tr h="139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ČETRTEK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11 – 18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6316616"/>
                  </a:ext>
                </a:extLst>
              </a:tr>
              <a:tr h="139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PETEK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9 – 14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9164289"/>
                  </a:ext>
                </a:extLst>
              </a:tr>
            </a:tbl>
          </a:graphicData>
        </a:graphic>
      </p:graphicFrame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0E31ADF6-554E-4D7F-9406-2EB394081A86}"/>
              </a:ext>
            </a:extLst>
          </p:cNvPr>
          <p:cNvSpPr txBox="1"/>
          <p:nvPr/>
        </p:nvSpPr>
        <p:spPr>
          <a:xfrm>
            <a:off x="822326" y="2263806"/>
            <a:ext cx="585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latin typeface="+mj-lt"/>
              </a:rPr>
              <a:t>ODPIRALNI ČAS ZA NEFORMALNO DRUŽENJE: </a:t>
            </a:r>
          </a:p>
        </p:txBody>
      </p:sp>
    </p:spTree>
    <p:extLst>
      <p:ext uri="{BB962C8B-B14F-4D97-AF65-F5344CB8AC3E}">
        <p14:creationId xmlns:p14="http://schemas.microsoft.com/office/powerpoint/2010/main" val="127722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2960" y="835244"/>
            <a:ext cx="7543800" cy="1450757"/>
          </a:xfrm>
        </p:spPr>
        <p:txBody>
          <a:bodyPr>
            <a:normAutofit fontScale="90000"/>
          </a:bodyPr>
          <a:lstStyle/>
          <a:p>
            <a:br>
              <a:rPr lang="sl-SI" sz="3100" dirty="0"/>
            </a:br>
            <a:br>
              <a:rPr lang="sl-SI" sz="3100" dirty="0"/>
            </a:br>
            <a:r>
              <a:rPr lang="sl-SI" sz="3100" b="1" dirty="0">
                <a:solidFill>
                  <a:schemeClr val="accent1"/>
                </a:solidFill>
              </a:rPr>
              <a:t>2. IZOBRAŽEVALNE IN PRAKTIČNE DELAVNICE NA TEMO RAZVIJANJA ODZIVNEGA IN SENZIBILNEGA STARŠEVSTVA.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sl-SI" sz="2400" dirty="0"/>
              <a:t>- CILJ: Povečati sposobnost staršev za vzpostavljanje in vzdrževanje funkcionalnih odnosov z otroki, ki temeljijo na razumevanju, sodelovanju in spoštovanju. Prav tako želimo starše opremiti s pristopi, ki jim bodo pomagali pri izzivih v vsakdanjem življenju. </a:t>
            </a:r>
          </a:p>
          <a:p>
            <a:pPr algn="just">
              <a:lnSpc>
                <a:spcPct val="100000"/>
              </a:lnSpc>
            </a:pPr>
            <a:r>
              <a:rPr lang="sl-SI" sz="2400" dirty="0"/>
              <a:t>Prav tako želimo opremiti starše in širše člane družine z znanjem iz področja premagovanja stresa, s tehnikami čuječnosti in sproščanja. </a:t>
            </a:r>
          </a:p>
          <a:p>
            <a:pPr algn="just">
              <a:lnSpc>
                <a:spcPct val="100000"/>
              </a:lnSpc>
            </a:pPr>
            <a:r>
              <a:rPr lang="sl-SI" sz="2400" b="1" u="sng" dirty="0"/>
              <a:t>V času predavanj/delavnic je organizirano varstvo otrok v prvem prostoru (potrebne prijave). </a:t>
            </a:r>
          </a:p>
          <a:p>
            <a:pPr marL="0" indent="0">
              <a:lnSpc>
                <a:spcPct val="170000"/>
              </a:lnSpc>
              <a:buNone/>
            </a:pPr>
            <a:endParaRPr lang="sl-SI" dirty="0"/>
          </a:p>
          <a:p>
            <a:endParaRPr lang="sl-SI" dirty="0"/>
          </a:p>
          <a:p>
            <a:endParaRPr lang="sl-SI" sz="1900" dirty="0"/>
          </a:p>
          <a:p>
            <a:endParaRPr lang="sl-SI" dirty="0"/>
          </a:p>
          <a:p>
            <a:endParaRPr lang="sl-SI" b="1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79593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3981" y="0"/>
            <a:ext cx="7543800" cy="1450757"/>
          </a:xfrm>
        </p:spPr>
        <p:txBody>
          <a:bodyPr>
            <a:normAutofit/>
          </a:bodyPr>
          <a:lstStyle/>
          <a:p>
            <a:r>
              <a:rPr lang="sl-SI" sz="2800" b="1" dirty="0">
                <a:solidFill>
                  <a:schemeClr val="accent1"/>
                </a:solidFill>
              </a:rPr>
              <a:t>2. IZOBRAŽEVALNE IN PRAKTIČNE DELAVNICE NA TEMO RAZVIJANJA ODZIVNEGA IN SENZIBILNEGA STARŠEVSTVA.</a:t>
            </a:r>
            <a:endParaRPr lang="sl-SI" sz="2800" dirty="0">
              <a:solidFill>
                <a:schemeClr val="accent1"/>
              </a:solidFill>
            </a:endParaRPr>
          </a:p>
        </p:txBody>
      </p:sp>
      <p:graphicFrame>
        <p:nvGraphicFramePr>
          <p:cNvPr id="5" name="Označba mesta vsebine 2">
            <a:extLst>
              <a:ext uri="{FF2B5EF4-FFF2-40B4-BE49-F238E27FC236}">
                <a16:creationId xmlns:a16="http://schemas.microsoft.com/office/drawing/2014/main" id="{BDCA9E9C-552B-49DF-AE42-AD90A15759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52097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8328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b="1" dirty="0">
                <a:solidFill>
                  <a:schemeClr val="accent1"/>
                </a:solidFill>
              </a:rPr>
              <a:t>2. IZOBRAŽEVALNE IN PRAKTIČNE DELAVNICE NA TEMO RAZVIJANJA ODZIVNEGA IN SENZIBILNEGA STARŠEVSTVA.</a:t>
            </a:r>
            <a:endParaRPr lang="sl-SI" sz="28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- SODELOVANJE S PRIZNANIMI STROKOVNJAKINJAMI IN STROKOVNJAKI:</a:t>
            </a:r>
          </a:p>
          <a:p>
            <a:endParaRPr lang="sl-SI" dirty="0"/>
          </a:p>
          <a:p>
            <a:r>
              <a:rPr lang="sl-SI" dirty="0"/>
              <a:t>- </a:t>
            </a:r>
            <a:r>
              <a:rPr lang="sl-SI" b="1" dirty="0"/>
              <a:t>Daniela Jurgec</a:t>
            </a:r>
            <a:r>
              <a:rPr lang="sl-SI" dirty="0"/>
              <a:t>, </a:t>
            </a:r>
            <a:r>
              <a:rPr lang="sl-SI" dirty="0" err="1"/>
              <a:t>univ.dipl.soc.del</a:t>
            </a:r>
            <a:r>
              <a:rPr lang="sl-SI" dirty="0"/>
              <a:t>., spec.,</a:t>
            </a:r>
          </a:p>
          <a:p>
            <a:r>
              <a:rPr lang="sl-SI" dirty="0"/>
              <a:t>- </a:t>
            </a:r>
            <a:r>
              <a:rPr lang="sl-SI" b="1" dirty="0"/>
              <a:t>Irena Toš Koren</a:t>
            </a:r>
            <a:r>
              <a:rPr lang="sl-SI" dirty="0"/>
              <a:t>, univ. </a:t>
            </a:r>
            <a:r>
              <a:rPr lang="sl-SI" dirty="0" err="1"/>
              <a:t>dipl.psih</a:t>
            </a:r>
            <a:r>
              <a:rPr lang="sl-SI" dirty="0"/>
              <a:t>., </a:t>
            </a:r>
            <a:r>
              <a:rPr lang="sl-SI" dirty="0" err="1"/>
              <a:t>spec.psihološkega</a:t>
            </a:r>
            <a:r>
              <a:rPr lang="sl-SI" dirty="0"/>
              <a:t> svetovanja,</a:t>
            </a:r>
          </a:p>
          <a:p>
            <a:r>
              <a:rPr lang="sl-SI" dirty="0"/>
              <a:t>- </a:t>
            </a:r>
            <a:r>
              <a:rPr lang="sl-SI" b="1" dirty="0"/>
              <a:t>Valerija Ilešič Toš</a:t>
            </a:r>
            <a:r>
              <a:rPr lang="sl-SI" dirty="0"/>
              <a:t>, </a:t>
            </a:r>
            <a:r>
              <a:rPr lang="sl-SI" dirty="0" err="1"/>
              <a:t>univ.dipl.soc.del</a:t>
            </a:r>
            <a:r>
              <a:rPr lang="sl-SI" dirty="0"/>
              <a:t>., </a:t>
            </a:r>
            <a:r>
              <a:rPr lang="sl-SI" dirty="0" err="1"/>
              <a:t>mag.zakon</a:t>
            </a:r>
            <a:r>
              <a:rPr lang="sl-SI" dirty="0"/>
              <a:t>. In </a:t>
            </a:r>
            <a:r>
              <a:rPr lang="sl-SI" dirty="0" err="1"/>
              <a:t>druž.študij</a:t>
            </a:r>
            <a:r>
              <a:rPr lang="sl-SI" dirty="0"/>
              <a:t>, </a:t>
            </a:r>
          </a:p>
          <a:p>
            <a:r>
              <a:rPr lang="sl-SI" dirty="0"/>
              <a:t>- </a:t>
            </a:r>
            <a:r>
              <a:rPr lang="sl-SI" b="1" dirty="0"/>
              <a:t>Darja </a:t>
            </a:r>
            <a:r>
              <a:rPr lang="sl-SI" b="1" dirty="0" err="1"/>
              <a:t>Nadelsberger</a:t>
            </a:r>
            <a:r>
              <a:rPr lang="sl-SI" b="1" dirty="0"/>
              <a:t> Bene</a:t>
            </a:r>
            <a:r>
              <a:rPr lang="sl-SI" dirty="0"/>
              <a:t>, </a:t>
            </a:r>
            <a:r>
              <a:rPr lang="sl-SI" dirty="0" err="1"/>
              <a:t>univ.dipl.soc.del</a:t>
            </a:r>
            <a:r>
              <a:rPr lang="sl-SI" dirty="0"/>
              <a:t>.,</a:t>
            </a:r>
          </a:p>
          <a:p>
            <a:r>
              <a:rPr lang="sl-SI" dirty="0"/>
              <a:t>- </a:t>
            </a:r>
            <a:r>
              <a:rPr lang="sl-SI" b="1" dirty="0"/>
              <a:t>Zlatko Zimet</a:t>
            </a:r>
            <a:r>
              <a:rPr lang="sl-SI" dirty="0"/>
              <a:t>, </a:t>
            </a:r>
            <a:r>
              <a:rPr lang="sl-SI" dirty="0" err="1"/>
              <a:t>mag.znan</a:t>
            </a:r>
            <a:r>
              <a:rPr lang="sl-SI" dirty="0"/>
              <a:t>. s področja managementa, Nacionalni promotor zdravja III. </a:t>
            </a:r>
          </a:p>
          <a:p>
            <a:r>
              <a:rPr lang="sl-SI" dirty="0"/>
              <a:t>- </a:t>
            </a:r>
            <a:r>
              <a:rPr lang="sl-SI" b="1" dirty="0"/>
              <a:t>Nina Koštomaj, </a:t>
            </a:r>
            <a:r>
              <a:rPr lang="sl-SI" dirty="0" err="1"/>
              <a:t>univ.dipl.teol</a:t>
            </a:r>
            <a:r>
              <a:rPr lang="sl-SI" dirty="0"/>
              <a:t>., </a:t>
            </a:r>
            <a:r>
              <a:rPr lang="sl-SI" dirty="0" err="1"/>
              <a:t>mag.zakon</a:t>
            </a:r>
            <a:r>
              <a:rPr lang="sl-SI" dirty="0"/>
              <a:t>. in </a:t>
            </a:r>
            <a:r>
              <a:rPr lang="sl-SI" dirty="0" err="1"/>
              <a:t>druž.študij</a:t>
            </a:r>
            <a:r>
              <a:rPr lang="sl-S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07631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sl-SI" sz="2800" b="1" dirty="0">
                <a:solidFill>
                  <a:schemeClr val="accent1"/>
                </a:solidFill>
              </a:rPr>
              <a:t>3. POČITNIŠKE AKTIVNOSTI ZA OTROKE, ORGANIZIRANO OBČASNO VARSTVO OTROK.</a:t>
            </a:r>
            <a:br>
              <a:rPr lang="sl-SI" sz="3400" dirty="0"/>
            </a:br>
            <a:endParaRPr lang="sl-SI" sz="3400" dirty="0"/>
          </a:p>
        </p:txBody>
      </p:sp>
      <p:pic>
        <p:nvPicPr>
          <p:cNvPr id="5" name="Slika 4" descr="Slika, ki vsebuje besede oseba, notranji, tla, prenosnik&#10;&#10;Opis je samodejno ustvarjen">
            <a:extLst>
              <a:ext uri="{FF2B5EF4-FFF2-40B4-BE49-F238E27FC236}">
                <a16:creationId xmlns:a16="http://schemas.microsoft.com/office/drawing/2014/main" id="{7FF2810A-93FB-4BF4-9830-42454CAC5B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0342"/>
          <a:stretch/>
        </p:blipFill>
        <p:spPr>
          <a:xfrm>
            <a:off x="887262" y="1916318"/>
            <a:ext cx="1782044" cy="1655073"/>
          </a:xfrm>
          <a:prstGeom prst="rect">
            <a:avLst/>
          </a:prstGeom>
        </p:spPr>
      </p:pic>
      <p:pic>
        <p:nvPicPr>
          <p:cNvPr id="27" name="Slika 26" descr="Slika, ki vsebuje besede hladilnik, številni&#10;&#10;Opis je samodejno ustvarjen">
            <a:extLst>
              <a:ext uri="{FF2B5EF4-FFF2-40B4-BE49-F238E27FC236}">
                <a16:creationId xmlns:a16="http://schemas.microsoft.com/office/drawing/2014/main" id="{8ADF6953-BDD3-4F1C-A2A2-A8C76506B7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6" r="2" b="2"/>
          <a:stretch/>
        </p:blipFill>
        <p:spPr>
          <a:xfrm>
            <a:off x="2789956" y="1916318"/>
            <a:ext cx="1782043" cy="1655073"/>
          </a:xfrm>
          <a:prstGeom prst="rect">
            <a:avLst/>
          </a:prstGeom>
        </p:spPr>
      </p:pic>
      <p:pic>
        <p:nvPicPr>
          <p:cNvPr id="23" name="Slika 22" descr="Slika, ki vsebuje besede plošča, miza, notranji, hrana&#10;&#10;Opis je samodejno ustvarjen">
            <a:extLst>
              <a:ext uri="{FF2B5EF4-FFF2-40B4-BE49-F238E27FC236}">
                <a16:creationId xmlns:a16="http://schemas.microsoft.com/office/drawing/2014/main" id="{8ABC4024-5FAB-496C-91A0-731EC87F60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r="18051" b="2"/>
          <a:stretch/>
        </p:blipFill>
        <p:spPr>
          <a:xfrm>
            <a:off x="887262" y="3750349"/>
            <a:ext cx="1782044" cy="1655073"/>
          </a:xfrm>
          <a:prstGeom prst="rect">
            <a:avLst/>
          </a:prstGeom>
        </p:spPr>
      </p:pic>
      <p:pic>
        <p:nvPicPr>
          <p:cNvPr id="37" name="Slika 36" descr="Slika, ki vsebuje besede oseba, miza, notranji, stena&#10;&#10;Opis je samodejno ustvarjen">
            <a:extLst>
              <a:ext uri="{FF2B5EF4-FFF2-40B4-BE49-F238E27FC236}">
                <a16:creationId xmlns:a16="http://schemas.microsoft.com/office/drawing/2014/main" id="{7135ED90-E6A8-434F-9A7C-17892663E6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5" r="-2" b="10807"/>
          <a:stretch/>
        </p:blipFill>
        <p:spPr>
          <a:xfrm>
            <a:off x="2789956" y="3732259"/>
            <a:ext cx="1782043" cy="1655072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763729" y="1845734"/>
            <a:ext cx="3603031" cy="4023360"/>
          </a:xfrm>
        </p:spPr>
        <p:txBody>
          <a:bodyPr>
            <a:normAutofit/>
          </a:bodyPr>
          <a:lstStyle/>
          <a:p>
            <a:r>
              <a:rPr lang="sl-SI" dirty="0"/>
              <a:t>- POČITNIŠKE DELAVNICE RAZLIČNIH TEMATIK. </a:t>
            </a:r>
          </a:p>
          <a:p>
            <a:endParaRPr lang="sl-SI" dirty="0"/>
          </a:p>
          <a:p>
            <a:pPr marL="201168" lvl="1" indent="0">
              <a:buNone/>
            </a:pPr>
            <a:endParaRPr lang="sl-SI" dirty="0"/>
          </a:p>
          <a:p>
            <a:pPr marL="201168" lvl="1" indent="0">
              <a:buNone/>
            </a:pPr>
            <a:endParaRPr lang="sl-SI" dirty="0"/>
          </a:p>
          <a:p>
            <a:pPr lvl="1"/>
            <a:endParaRPr lang="sl-SI" dirty="0"/>
          </a:p>
        </p:txBody>
      </p:sp>
      <p:pic>
        <p:nvPicPr>
          <p:cNvPr id="39" name="Slika 38" descr="Slika, ki vsebuje besede tla, notranji, stavba, stena&#10;&#10;Opis je samodejno ustvarjen">
            <a:extLst>
              <a:ext uri="{FF2B5EF4-FFF2-40B4-BE49-F238E27FC236}">
                <a16:creationId xmlns:a16="http://schemas.microsoft.com/office/drawing/2014/main" id="{D222B0DD-1B41-4BE8-BE21-2CFC8B2923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044" y="3428999"/>
            <a:ext cx="2611108" cy="195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3603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603</Words>
  <Application>Microsoft Office PowerPoint</Application>
  <PresentationFormat>Diaprojekcija na zaslonu (4:3)</PresentationFormat>
  <Paragraphs>99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7" baseType="lpstr">
      <vt:lpstr>Calibri</vt:lpstr>
      <vt:lpstr>Calibri Light</vt:lpstr>
      <vt:lpstr>Retrospektiva</vt:lpstr>
      <vt:lpstr>  Center za družine  ŠPAJZA MODROSTI</vt:lpstr>
      <vt:lpstr>LOKACIJA: Ulica heroja Lacka 3, Ptuj </vt:lpstr>
      <vt:lpstr>VSEBINE</vt:lpstr>
      <vt:lpstr>   1. NEFORMALNO DRUŽENJE </vt:lpstr>
      <vt:lpstr>   1. NEFORMALNO DRUŽENJE </vt:lpstr>
      <vt:lpstr>  2. IZOBRAŽEVALNE IN PRAKTIČNE DELAVNICE NA TEMO RAZVIJANJA ODZIVNEGA IN SENZIBILNEGA STARŠEVSTVA. </vt:lpstr>
      <vt:lpstr>2. IZOBRAŽEVALNE IN PRAKTIČNE DELAVNICE NA TEMO RAZVIJANJA ODZIVNEGA IN SENZIBILNEGA STARŠEVSTVA.</vt:lpstr>
      <vt:lpstr>2. IZOBRAŽEVALNE IN PRAKTIČNE DELAVNICE NA TEMO RAZVIJANJA ODZIVNEGA IN SENZIBILNEGA STARŠEVSTVA.</vt:lpstr>
      <vt:lpstr>3. POČITNIŠKE AKTIVNOSTI ZA OTROKE, ORGANIZIRANO OBČASNO VARSTVO OTROK. </vt:lpstr>
      <vt:lpstr>3. POČITNIŠKE AKTIVNOSTI ZA OTROKE, ORGANIZIRANO OBČASNO VARSTVO OTROK. </vt:lpstr>
      <vt:lpstr>4. OPOLNOMOČENJE DRUŽIN OTROK, KI IMAJO POSEBNE POTREBE.  </vt:lpstr>
      <vt:lpstr>KONTAKT IN INFORMACIJE</vt:lpstr>
      <vt:lpstr>SEPTEMBER 2019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Center za družine  ŠPAJZA MODROSTI</dc:title>
  <dc:creator>Janja Kafel</dc:creator>
  <cp:lastModifiedBy>Janja Kafel</cp:lastModifiedBy>
  <cp:revision>14</cp:revision>
  <dcterms:created xsi:type="dcterms:W3CDTF">2019-09-16T07:17:41Z</dcterms:created>
  <dcterms:modified xsi:type="dcterms:W3CDTF">2019-09-16T08:12:48Z</dcterms:modified>
</cp:coreProperties>
</file>